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2"/>
  </p:notesMasterIdLst>
  <p:sldIdLst>
    <p:sldId id="259" r:id="rId2"/>
    <p:sldId id="257" r:id="rId3"/>
    <p:sldId id="281" r:id="rId4"/>
    <p:sldId id="262" r:id="rId5"/>
    <p:sldId id="261" r:id="rId6"/>
    <p:sldId id="264" r:id="rId7"/>
    <p:sldId id="265" r:id="rId8"/>
    <p:sldId id="266" r:id="rId9"/>
    <p:sldId id="271" r:id="rId10"/>
    <p:sldId id="267" r:id="rId11"/>
    <p:sldId id="272" r:id="rId12"/>
    <p:sldId id="270" r:id="rId13"/>
    <p:sldId id="273" r:id="rId14"/>
    <p:sldId id="280" r:id="rId15"/>
    <p:sldId id="275" r:id="rId16"/>
    <p:sldId id="279" r:id="rId17"/>
    <p:sldId id="283" r:id="rId18"/>
    <p:sldId id="284" r:id="rId19"/>
    <p:sldId id="263" r:id="rId20"/>
    <p:sldId id="282"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en" initials="L"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A9F82"/>
    <a:srgbClr val="FFBDBD"/>
    <a:srgbClr val="FFCC99"/>
    <a:srgbClr val="9BEEFF"/>
    <a:srgbClr val="FF7656"/>
    <a:srgbClr val="FFAB31"/>
    <a:srgbClr val="55DF54"/>
    <a:srgbClr val="FFE7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7" autoAdjust="0"/>
    <p:restoredTop sz="65891" autoAdjust="0"/>
  </p:normalViewPr>
  <p:slideViewPr>
    <p:cSldViewPr snapToGrid="0">
      <p:cViewPr>
        <p:scale>
          <a:sx n="43" d="100"/>
          <a:sy n="43" d="100"/>
        </p:scale>
        <p:origin x="-154"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5-24T16:14:00.306" idx="1">
    <p:pos x="3077" y="1789"/>
    <p:text>Do you have a data point for Pima County instead?</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05-24T16:15:04.981" idx="2">
    <p:pos x="4502" y="2266"/>
    <p:text>Again, a more localized poverty rate would be interesting here for comparision - Community Commons will have the county level</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081A27-38B7-4550-B7B5-AFC572F0D67A}" type="datetimeFigureOut">
              <a:rPr lang="en-US" smtClean="0"/>
              <a:t>5/30/2017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2A7380-53B3-481B-8EE3-BC429543A4DA}" type="slidenum">
              <a:rPr lang="en-US" smtClean="0"/>
              <a:t>‹#›</a:t>
            </a:fld>
            <a:endParaRPr lang="en-US"/>
          </a:p>
        </p:txBody>
      </p:sp>
    </p:spTree>
    <p:extLst>
      <p:ext uri="{BB962C8B-B14F-4D97-AF65-F5344CB8AC3E}">
        <p14:creationId xmlns:p14="http://schemas.microsoft.com/office/powerpoint/2010/main" val="4107370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www.coveringkidsandfamilies.org/resources/docs/Stigma.pdf" TargetMode="External"/><Relationship Id="rId3" Type="http://schemas.openxmlformats.org/officeDocument/2006/relationships/hyperlink" Target="https://www.fns.usda.gov/snap-community-characteristics-arizona" TargetMode="External"/><Relationship Id="rId7" Type="http://schemas.openxmlformats.org/officeDocument/2006/relationships/hyperlink" Target="http://www.americashealthrankings.org/explore/2016-annual-report/measure/ChildPoverty/state/AZ" TargetMode="External"/><Relationship Id="rId12" Type="http://schemas.openxmlformats.org/officeDocument/2006/relationships/hyperlink" Target="http://ac.els-cdn.com/S0002822308018993/1-s2.0-S0002822308018993-main.pdf?_tid=0961351c-26bc-11e7-8eb0-00000aab0f6c&amp;acdnat=1492797651_7d33620d5532f7883750cde5e4d376d3"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www.azed.gov/health-nutrition/" TargetMode="External"/><Relationship Id="rId11" Type="http://schemas.openxmlformats.org/officeDocument/2006/relationships/hyperlink" Target="http://www.tolerance.org/magazine/number-48-fall-2014/lunch-lines" TargetMode="External"/><Relationship Id="rId5" Type="http://schemas.openxmlformats.org/officeDocument/2006/relationships/hyperlink" Target="http://www.azed.gov/health-nutrition/files/2016/12/sy2016_frpercentages_publish_2.25.2016.pdf" TargetMode="External"/><Relationship Id="rId10" Type="http://schemas.openxmlformats.org/officeDocument/2006/relationships/hyperlink" Target="http://nfsmi.org/documentlibraryfiles/PDF/20090901042814.pdf" TargetMode="External"/><Relationship Id="rId4" Type="http://schemas.openxmlformats.org/officeDocument/2006/relationships/hyperlink" Target="https://www.fns.usda.gov/sites/default/files/pd/27wilatest.pdf" TargetMode="External"/><Relationship Id="rId9" Type="http://schemas.openxmlformats.org/officeDocument/2006/relationships/hyperlink" Target="http://www.who.int/maternal_child_adolescent/topics/adolescence/development/en/"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1hr 15min</a:t>
            </a:r>
          </a:p>
          <a:p>
            <a:endParaRPr lang="en-US" dirty="0" smtClean="0"/>
          </a:p>
          <a:p>
            <a:r>
              <a:rPr lang="en-US" dirty="0" smtClean="0"/>
              <a:t>Present for 30-40</a:t>
            </a:r>
            <a:r>
              <a:rPr lang="en-US" baseline="0" dirty="0" smtClean="0"/>
              <a:t> minutes</a:t>
            </a:r>
          </a:p>
          <a:p>
            <a:r>
              <a:rPr lang="en-US" baseline="0" dirty="0" smtClean="0"/>
              <a:t>Talk in small group 10 minutes</a:t>
            </a:r>
          </a:p>
          <a:p>
            <a:r>
              <a:rPr lang="en-US" baseline="0" dirty="0" smtClean="0"/>
              <a:t>Big group 20 minutes</a:t>
            </a:r>
            <a:endParaRPr lang="en-US" dirty="0" smtClean="0"/>
          </a:p>
          <a:p>
            <a:endParaRPr lang="en-US" dirty="0"/>
          </a:p>
        </p:txBody>
      </p:sp>
      <p:sp>
        <p:nvSpPr>
          <p:cNvPr id="4" name="Slide Number Placeholder 3"/>
          <p:cNvSpPr>
            <a:spLocks noGrp="1"/>
          </p:cNvSpPr>
          <p:nvPr>
            <p:ph type="sldNum" sz="quarter" idx="10"/>
          </p:nvPr>
        </p:nvSpPr>
        <p:spPr/>
        <p:txBody>
          <a:bodyPr/>
          <a:lstStyle/>
          <a:p>
            <a:fld id="{632A7380-53B3-481B-8EE3-BC429543A4DA}" type="slidenum">
              <a:rPr lang="en-US" smtClean="0"/>
              <a:t>1</a:t>
            </a:fld>
            <a:endParaRPr lang="en-US" dirty="0"/>
          </a:p>
        </p:txBody>
      </p:sp>
    </p:spTree>
    <p:extLst>
      <p:ext uri="{BB962C8B-B14F-4D97-AF65-F5344CB8AC3E}">
        <p14:creationId xmlns:p14="http://schemas.microsoft.com/office/powerpoint/2010/main" val="434508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talk a lot about kids… let’s talk about our teenagers.</a:t>
            </a:r>
          </a:p>
        </p:txBody>
      </p:sp>
      <p:sp>
        <p:nvSpPr>
          <p:cNvPr id="4" name="Slide Number Placeholder 3"/>
          <p:cNvSpPr>
            <a:spLocks noGrp="1"/>
          </p:cNvSpPr>
          <p:nvPr>
            <p:ph type="sldNum" sz="quarter" idx="10"/>
          </p:nvPr>
        </p:nvSpPr>
        <p:spPr/>
        <p:txBody>
          <a:bodyPr/>
          <a:lstStyle/>
          <a:p>
            <a:fld id="{632A7380-53B3-481B-8EE3-BC429543A4DA}" type="slidenum">
              <a:rPr lang="en-US" smtClean="0"/>
              <a:t>11</a:t>
            </a:fld>
            <a:endParaRPr lang="en-US"/>
          </a:p>
        </p:txBody>
      </p:sp>
    </p:spTree>
    <p:extLst>
      <p:ext uri="{BB962C8B-B14F-4D97-AF65-F5344CB8AC3E}">
        <p14:creationId xmlns:p14="http://schemas.microsoft.com/office/powerpoint/2010/main" val="2463233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All societies recognize that there is a difference between being a child and becoming an adult. How this transition from childhood to adulthood is defined and recognized differs between cultures and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Adolescence is a time to develop knowledge and skills, learn to manage emotions and relationships, and acquire attributes and abilities that will be important for enjoying the adolescent years and assuming adult roles.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Changes taking place in the adolescent’s environment both affect and are affected by the internal changes of adolescence. These external influences, which differ among cultures and societies, include social values and norms and the changing roles, responsibilities, relationships and expectations of this period of life.</a:t>
            </a:r>
            <a:endParaRPr lang="en-US" dirty="0" smtClean="0"/>
          </a:p>
          <a:p>
            <a:endParaRPr lang="en-US" dirty="0" smtClean="0"/>
          </a:p>
          <a:p>
            <a:r>
              <a:rPr lang="en-US" dirty="0" smtClean="0"/>
              <a:t>Additionally, factors from inadequate housing, food instability, and financial insecurity place</a:t>
            </a:r>
            <a:r>
              <a:rPr lang="en-US" baseline="0" dirty="0" smtClean="0"/>
              <a:t> </a:t>
            </a:r>
            <a:r>
              <a:rPr lang="en-US" dirty="0" smtClean="0"/>
              <a:t>stresses on young people that distract them from their studies and can cause them to disengage from school entirely. Much less worry about</a:t>
            </a:r>
            <a:r>
              <a:rPr lang="en-US" baseline="0" dirty="0" smtClean="0"/>
              <a:t> whether or not they are joining extra-curricular activities</a:t>
            </a:r>
            <a:endParaRPr lang="en-US" dirty="0"/>
          </a:p>
        </p:txBody>
      </p:sp>
      <p:sp>
        <p:nvSpPr>
          <p:cNvPr id="4" name="Slide Number Placeholder 3"/>
          <p:cNvSpPr>
            <a:spLocks noGrp="1"/>
          </p:cNvSpPr>
          <p:nvPr>
            <p:ph type="sldNum" sz="quarter" idx="10"/>
          </p:nvPr>
        </p:nvSpPr>
        <p:spPr/>
        <p:txBody>
          <a:bodyPr/>
          <a:lstStyle/>
          <a:p>
            <a:fld id="{632A7380-53B3-481B-8EE3-BC429543A4DA}" type="slidenum">
              <a:rPr lang="en-US" smtClean="0"/>
              <a:t>12</a:t>
            </a:fld>
            <a:endParaRPr lang="en-US"/>
          </a:p>
        </p:txBody>
      </p:sp>
    </p:spTree>
    <p:extLst>
      <p:ext uri="{BB962C8B-B14F-4D97-AF65-F5344CB8AC3E}">
        <p14:creationId xmlns:p14="http://schemas.microsoft.com/office/powerpoint/2010/main" val="1884127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study on why students were</a:t>
            </a:r>
            <a:r>
              <a:rPr lang="en-US" baseline="0" dirty="0" smtClean="0"/>
              <a:t> not participating in a summer meal program highlighted the following responses:</a:t>
            </a:r>
            <a:endParaRPr lang="en-US" dirty="0"/>
          </a:p>
        </p:txBody>
      </p:sp>
      <p:sp>
        <p:nvSpPr>
          <p:cNvPr id="4" name="Slide Number Placeholder 3"/>
          <p:cNvSpPr>
            <a:spLocks noGrp="1"/>
          </p:cNvSpPr>
          <p:nvPr>
            <p:ph type="sldNum" sz="quarter" idx="10"/>
          </p:nvPr>
        </p:nvSpPr>
        <p:spPr/>
        <p:txBody>
          <a:bodyPr/>
          <a:lstStyle/>
          <a:p>
            <a:fld id="{632A7380-53B3-481B-8EE3-BC429543A4DA}" type="slidenum">
              <a:rPr lang="en-US" smtClean="0"/>
              <a:t>13</a:t>
            </a:fld>
            <a:endParaRPr lang="en-US"/>
          </a:p>
        </p:txBody>
      </p:sp>
    </p:spTree>
    <p:extLst>
      <p:ext uri="{BB962C8B-B14F-4D97-AF65-F5344CB8AC3E}">
        <p14:creationId xmlns:p14="http://schemas.microsoft.com/office/powerpoint/2010/main" val="736831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Note</a:t>
            </a:r>
            <a:r>
              <a:rPr lang="en-US" baseline="0" dirty="0" smtClean="0"/>
              <a:t> the difference (drop) between elementary school children and middle and high school students.</a:t>
            </a:r>
            <a:endParaRPr lang="en-US" dirty="0" smtClean="0"/>
          </a:p>
          <a:p>
            <a:endParaRPr lang="en-US" dirty="0"/>
          </a:p>
        </p:txBody>
      </p:sp>
      <p:sp>
        <p:nvSpPr>
          <p:cNvPr id="4" name="Slide Number Placeholder 3"/>
          <p:cNvSpPr>
            <a:spLocks noGrp="1"/>
          </p:cNvSpPr>
          <p:nvPr>
            <p:ph type="sldNum" sz="quarter" idx="10"/>
          </p:nvPr>
        </p:nvSpPr>
        <p:spPr/>
        <p:txBody>
          <a:bodyPr/>
          <a:lstStyle/>
          <a:p>
            <a:fld id="{632A7380-53B3-481B-8EE3-BC429543A4DA}" type="slidenum">
              <a:rPr lang="en-US" smtClean="0"/>
              <a:t>14</a:t>
            </a:fld>
            <a:endParaRPr lang="en-US"/>
          </a:p>
        </p:txBody>
      </p:sp>
    </p:spTree>
    <p:extLst>
      <p:ext uri="{BB962C8B-B14F-4D97-AF65-F5344CB8AC3E}">
        <p14:creationId xmlns:p14="http://schemas.microsoft.com/office/powerpoint/2010/main" val="3494569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Bhatia’s response was to conduct a pilot study in three San Francisco schools in 2009 and 2010, integrating the lines by bringing competitive foods into compliance with NSLP nutritional requirements. Uniform electronic debit cards replaced segregated lunch lines and made it impossible to visually distinguish between prepaid cards and NSLP funds. The bookkeeping also changed. Whereas before, NSLP and competitive-food revenues had been lumped together, they would now be tracked independently. Federal legislation to this effect was put in place in 2010.</a:t>
            </a:r>
          </a:p>
          <a:p>
            <a:r>
              <a:rPr lang="en-US" dirty="0" smtClean="0"/>
              <a:t>http://www.tolerance.org/magazine/number-48-fall-2014/lunch-lines</a:t>
            </a:r>
          </a:p>
          <a:p>
            <a:endParaRPr lang="en-US" dirty="0" smtClean="0"/>
          </a:p>
          <a:p>
            <a:r>
              <a:rPr lang="en-US" sz="1200" b="0" i="0" kern="1200" dirty="0" smtClean="0">
                <a:solidFill>
                  <a:schemeClr val="tx1"/>
                </a:solidFill>
                <a:effectLst/>
                <a:latin typeface="+mn-lt"/>
                <a:ea typeface="+mn-ea"/>
                <a:cs typeface="+mn-cs"/>
              </a:rPr>
              <a:t>The results of this groundbreaking pilot study were dramatic. Participation in the NSLP increased by 58 percent, and school revenue skyrocketed. Lunch lines were similarly integrated in all San Francisco middle and high schools during the 2010–2011 school year. Bhatia calls it “the most effective and quickest advocacy work I’ve ever done.”</a:t>
            </a:r>
            <a:endParaRPr lang="en-US" dirty="0"/>
          </a:p>
        </p:txBody>
      </p:sp>
      <p:sp>
        <p:nvSpPr>
          <p:cNvPr id="4" name="Slide Number Placeholder 3"/>
          <p:cNvSpPr>
            <a:spLocks noGrp="1"/>
          </p:cNvSpPr>
          <p:nvPr>
            <p:ph type="sldNum" sz="quarter" idx="10"/>
          </p:nvPr>
        </p:nvSpPr>
        <p:spPr/>
        <p:txBody>
          <a:bodyPr/>
          <a:lstStyle/>
          <a:p>
            <a:fld id="{632A7380-53B3-481B-8EE3-BC429543A4DA}" type="slidenum">
              <a:rPr lang="en-US" smtClean="0"/>
              <a:t>15</a:t>
            </a:fld>
            <a:endParaRPr lang="en-US"/>
          </a:p>
        </p:txBody>
      </p:sp>
    </p:spTree>
    <p:extLst>
      <p:ext uri="{BB962C8B-B14F-4D97-AF65-F5344CB8AC3E}">
        <p14:creationId xmlns:p14="http://schemas.microsoft.com/office/powerpoint/2010/main" val="840082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https://www.fns.usda.gov/sites/default/files/SFSP-Innovative-Strategies.pdf</a:t>
            </a:r>
            <a:endParaRPr lang="en-US" dirty="0"/>
          </a:p>
        </p:txBody>
      </p:sp>
      <p:sp>
        <p:nvSpPr>
          <p:cNvPr id="4" name="Slide Number Placeholder 3"/>
          <p:cNvSpPr>
            <a:spLocks noGrp="1"/>
          </p:cNvSpPr>
          <p:nvPr>
            <p:ph type="sldNum" sz="quarter" idx="10"/>
          </p:nvPr>
        </p:nvSpPr>
        <p:spPr/>
        <p:txBody>
          <a:bodyPr/>
          <a:lstStyle/>
          <a:p>
            <a:fld id="{632A7380-53B3-481B-8EE3-BC429543A4DA}" type="slidenum">
              <a:rPr lang="en-US" smtClean="0"/>
              <a:t>16</a:t>
            </a:fld>
            <a:endParaRPr lang="en-US"/>
          </a:p>
        </p:txBody>
      </p:sp>
    </p:spTree>
    <p:extLst>
      <p:ext uri="{BB962C8B-B14F-4D97-AF65-F5344CB8AC3E}">
        <p14:creationId xmlns:p14="http://schemas.microsoft.com/office/powerpoint/2010/main" val="773969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Lead by example.</a:t>
            </a:r>
          </a:p>
          <a:p>
            <a:endParaRPr lang="en-US" dirty="0" smtClean="0"/>
          </a:p>
          <a:p>
            <a:r>
              <a:rPr lang="en-US" dirty="0" smtClean="0"/>
              <a:t>Support</a:t>
            </a:r>
            <a:r>
              <a:rPr lang="en-US" baseline="0" dirty="0" smtClean="0"/>
              <a:t> school changes that supports your students’ opportunity to thrive in an inclusive and safe learning and living environment.</a:t>
            </a:r>
          </a:p>
        </p:txBody>
      </p:sp>
      <p:sp>
        <p:nvSpPr>
          <p:cNvPr id="4" name="Slide Number Placeholder 3"/>
          <p:cNvSpPr>
            <a:spLocks noGrp="1"/>
          </p:cNvSpPr>
          <p:nvPr>
            <p:ph type="sldNum" sz="quarter" idx="10"/>
          </p:nvPr>
        </p:nvSpPr>
        <p:spPr/>
        <p:txBody>
          <a:bodyPr/>
          <a:lstStyle/>
          <a:p>
            <a:fld id="{632A7380-53B3-481B-8EE3-BC429543A4DA}" type="slidenum">
              <a:rPr lang="en-US" smtClean="0"/>
              <a:t>17</a:t>
            </a:fld>
            <a:endParaRPr lang="en-US"/>
          </a:p>
        </p:txBody>
      </p:sp>
    </p:spTree>
    <p:extLst>
      <p:ext uri="{BB962C8B-B14F-4D97-AF65-F5344CB8AC3E}">
        <p14:creationId xmlns:p14="http://schemas.microsoft.com/office/powerpoint/2010/main" val="2148571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Bring your personal experiences, how working with students and schools and outside</a:t>
            </a:r>
            <a:r>
              <a:rPr lang="en-US" baseline="0" dirty="0" smtClean="0"/>
              <a:t> organizations .</a:t>
            </a:r>
          </a:p>
          <a:p>
            <a:endParaRPr lang="en-US" baseline="0" dirty="0" smtClean="0"/>
          </a:p>
          <a:p>
            <a:r>
              <a:rPr lang="en-US" baseline="0" dirty="0" smtClean="0"/>
              <a:t>Activity- Break into small groups and go over questions</a:t>
            </a:r>
          </a:p>
          <a:p>
            <a:r>
              <a:rPr lang="en-US" baseline="0" dirty="0" smtClean="0"/>
              <a:t>Talk in small group 10 minutes</a:t>
            </a:r>
          </a:p>
          <a:p>
            <a:r>
              <a:rPr lang="en-US" baseline="0" smtClean="0"/>
              <a:t>Big group 20 minutes</a:t>
            </a:r>
            <a:endParaRPr lang="en-US" smtClean="0"/>
          </a:p>
          <a:p>
            <a:endParaRPr lang="en-US" baseline="0" dirty="0" smtClean="0"/>
          </a:p>
          <a:p>
            <a:endParaRPr lang="en-US" baseline="0" dirty="0" smtClean="0"/>
          </a:p>
          <a:p>
            <a:r>
              <a:rPr lang="en-US" baseline="0" dirty="0" smtClean="0"/>
              <a:t>Community Partners</a:t>
            </a:r>
          </a:p>
          <a:p>
            <a:r>
              <a:rPr lang="en-US" sz="1200" dirty="0" smtClean="0"/>
              <a:t>AZ Department of Education</a:t>
            </a:r>
          </a:p>
          <a:p>
            <a:r>
              <a:rPr lang="en-US" sz="1200" dirty="0" smtClean="0"/>
              <a:t>AZ Department of Economic Security</a:t>
            </a:r>
          </a:p>
          <a:p>
            <a:r>
              <a:rPr lang="en-US" sz="1200" dirty="0" smtClean="0"/>
              <a:t>AZ Department of Health Services</a:t>
            </a:r>
          </a:p>
          <a:p>
            <a:r>
              <a:rPr lang="en-US" sz="1200" dirty="0" smtClean="0"/>
              <a:t>United Way of Tucson &amp; Southern Arizona- Community Development</a:t>
            </a:r>
          </a:p>
          <a:p>
            <a:r>
              <a:rPr lang="en-US" baseline="0" dirty="0" smtClean="0"/>
              <a:t>UA Nutrition Network</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32A7380-53B3-481B-8EE3-BC429543A4DA}" type="slidenum">
              <a:rPr lang="en-US" smtClean="0"/>
              <a:t>18</a:t>
            </a:fld>
            <a:endParaRPr lang="en-US"/>
          </a:p>
        </p:txBody>
      </p:sp>
    </p:spTree>
    <p:extLst>
      <p:ext uri="{BB962C8B-B14F-4D97-AF65-F5344CB8AC3E}">
        <p14:creationId xmlns:p14="http://schemas.microsoft.com/office/powerpoint/2010/main" val="3952203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mj-lt"/>
              <a:buAutoNum type="arabicPeriod"/>
            </a:pPr>
            <a:r>
              <a:rPr lang="en-US" dirty="0" smtClean="0">
                <a:hlinkClick r:id="rId3"/>
              </a:rPr>
              <a:t>https://www.fns.usda.gov/snap-community-characteristics-arizona</a:t>
            </a:r>
            <a:endParaRPr lang="en-US" dirty="0" smtClean="0"/>
          </a:p>
          <a:p>
            <a:pPr marL="457200" indent="-457200">
              <a:buFont typeface="+mj-lt"/>
              <a:buAutoNum type="arabicPeriod"/>
            </a:pPr>
            <a:r>
              <a:rPr lang="en-US" dirty="0" smtClean="0">
                <a:hlinkClick r:id="rId4"/>
              </a:rPr>
              <a:t>https://www.fns.usda.gov/sites/default/files/pd/27wilatest.pdf</a:t>
            </a:r>
            <a:endParaRPr lang="en-US" dirty="0" smtClean="0"/>
          </a:p>
          <a:p>
            <a:pPr marL="457200" indent="-457200">
              <a:buFont typeface="+mj-lt"/>
              <a:buAutoNum type="arabicPeriod"/>
            </a:pPr>
            <a:r>
              <a:rPr lang="en-US" dirty="0" smtClean="0">
                <a:hlinkClick r:id="rId5"/>
              </a:rPr>
              <a:t>http://www.azed.gov/health-nutrition/files/2016/12/sy2016_frpercentages_publish_2.25.2016.pdf</a:t>
            </a:r>
            <a:endParaRPr lang="en-US" dirty="0" smtClean="0"/>
          </a:p>
          <a:p>
            <a:pPr marL="457200" indent="-457200">
              <a:buFont typeface="+mj-lt"/>
              <a:buAutoNum type="arabicPeriod"/>
            </a:pPr>
            <a:r>
              <a:rPr lang="en-US" dirty="0" smtClean="0">
                <a:hlinkClick r:id="rId6"/>
              </a:rPr>
              <a:t>http://www.azed.gov/health-nutrition/</a:t>
            </a:r>
            <a:endParaRPr lang="en-US" dirty="0" smtClean="0"/>
          </a:p>
          <a:p>
            <a:pPr marL="457200" indent="-457200">
              <a:buFont typeface="+mj-lt"/>
              <a:buAutoNum type="arabicPeriod"/>
            </a:pPr>
            <a:r>
              <a:rPr lang="en-US" dirty="0" smtClean="0">
                <a:hlinkClick r:id="rId7"/>
              </a:rPr>
              <a:t>http://www.americashealthrankings.org/explore/2016-annual-report/measure/ChildPoverty/state/AZ</a:t>
            </a:r>
            <a:endParaRPr lang="en-US" dirty="0" smtClean="0"/>
          </a:p>
          <a:p>
            <a:pPr marL="457200" indent="-457200">
              <a:buFont typeface="+mj-lt"/>
              <a:buAutoNum type="arabicPeriod"/>
            </a:pPr>
            <a:r>
              <a:rPr lang="en-US" dirty="0" smtClean="0"/>
              <a:t>http://ageconsearch.tind.io//bitstream/235698/2/Do%20Personal%20Attitudes%20about%20Welfare%20Influence%20Food%20Stamp%20Participation.docx.pdf</a:t>
            </a:r>
          </a:p>
          <a:p>
            <a:pPr marL="457200" indent="-457200">
              <a:buFont typeface="+mj-lt"/>
              <a:buAutoNum type="arabicPeriod"/>
            </a:pPr>
            <a:r>
              <a:rPr lang="en-US" dirty="0" smtClean="0">
                <a:hlinkClick r:id="rId8"/>
              </a:rPr>
              <a:t>http://www.coveringkidsandfamilies.org/resources/docs/Stigma.pdf</a:t>
            </a:r>
            <a:endParaRPr lang="en-US" dirty="0" smtClean="0"/>
          </a:p>
          <a:p>
            <a:pPr marL="457200" indent="-457200">
              <a:buFont typeface="+mj-lt"/>
              <a:buAutoNum type="arabicPeriod"/>
            </a:pPr>
            <a:r>
              <a:rPr lang="en-US" dirty="0" smtClean="0">
                <a:hlinkClick r:id="rId9"/>
              </a:rPr>
              <a:t>http://www.who.int/maternal_child_adolescent/topics/adolescence/development/en/</a:t>
            </a:r>
            <a:endParaRPr lang="en-US" dirty="0" smtClean="0"/>
          </a:p>
          <a:p>
            <a:pPr marL="457200" indent="-457200">
              <a:buFont typeface="+mj-lt"/>
              <a:buAutoNum type="arabicPeriod"/>
            </a:pPr>
            <a:r>
              <a:rPr lang="en-US" dirty="0" smtClean="0">
                <a:hlinkClick r:id="rId10"/>
              </a:rPr>
              <a:t>http://nfsmi.org/documentlibraryfiles/PDF/20090901042814.pdf</a:t>
            </a:r>
            <a:endParaRPr lang="en-US" dirty="0" smtClean="0"/>
          </a:p>
          <a:p>
            <a:pPr marL="457200" indent="-457200">
              <a:buFont typeface="+mj-lt"/>
              <a:buAutoNum type="arabicPeriod"/>
            </a:pPr>
            <a:r>
              <a:rPr lang="en-US" dirty="0" smtClean="0">
                <a:hlinkClick r:id="rId11"/>
              </a:rPr>
              <a:t>http://www.tolerance.org/magazine/number-48-fall-2014/lunch-lines</a:t>
            </a:r>
            <a:endParaRPr lang="en-US" dirty="0" smtClean="0"/>
          </a:p>
          <a:p>
            <a:pPr marL="457200" indent="-457200">
              <a:buFont typeface="+mj-lt"/>
              <a:buAutoNum type="arabicPeriod"/>
            </a:pPr>
            <a:r>
              <a:rPr lang="en-US" dirty="0" smtClean="0">
                <a:hlinkClick r:id="rId12"/>
              </a:rPr>
              <a:t>http://ac.els-cdn.com/S0002822308018993/1-s2.0-S0002822308018993-main.pdf?_tid=0961351c-26bc-11e7-8eb0-00000aab0f6c&amp;acdnat=1492797651_7d33620d5532f7883750cde5e4d376d3</a:t>
            </a:r>
            <a:endParaRPr lang="en-US" dirty="0" smtClean="0"/>
          </a:p>
          <a:p>
            <a:pPr marL="457200" indent="-457200">
              <a:buFont typeface="+mj-lt"/>
              <a:buAutoNum type="arabicPeriod"/>
            </a:pPr>
            <a:r>
              <a:rPr lang="en-US" dirty="0" smtClean="0"/>
              <a:t>https://www.fns.usda.gov/sites/default/files/SFSP-Innovative-Strategies.pdf</a:t>
            </a:r>
          </a:p>
          <a:p>
            <a:endParaRPr lang="en-US" dirty="0"/>
          </a:p>
        </p:txBody>
      </p:sp>
      <p:sp>
        <p:nvSpPr>
          <p:cNvPr id="4" name="Slide Number Placeholder 3"/>
          <p:cNvSpPr>
            <a:spLocks noGrp="1"/>
          </p:cNvSpPr>
          <p:nvPr>
            <p:ph type="sldNum" sz="quarter" idx="10"/>
          </p:nvPr>
        </p:nvSpPr>
        <p:spPr/>
        <p:txBody>
          <a:bodyPr/>
          <a:lstStyle/>
          <a:p>
            <a:fld id="{632A7380-53B3-481B-8EE3-BC429543A4DA}" type="slidenum">
              <a:rPr lang="en-US" smtClean="0"/>
              <a:t>19</a:t>
            </a:fld>
            <a:endParaRPr lang="en-US"/>
          </a:p>
        </p:txBody>
      </p:sp>
    </p:spTree>
    <p:extLst>
      <p:ext uri="{BB962C8B-B14F-4D97-AF65-F5344CB8AC3E}">
        <p14:creationId xmlns:p14="http://schemas.microsoft.com/office/powerpoint/2010/main" val="410533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Glance at food benefits and who uses them </a:t>
            </a:r>
          </a:p>
          <a:p>
            <a:r>
              <a:rPr lang="en-US" sz="1200" dirty="0" smtClean="0"/>
              <a:t>How do food benefits fit in a school environment </a:t>
            </a:r>
          </a:p>
          <a:p>
            <a:r>
              <a:rPr lang="en-US" sz="1200" dirty="0" smtClean="0"/>
              <a:t>Stigma and its impact</a:t>
            </a:r>
          </a:p>
          <a:p>
            <a:r>
              <a:rPr lang="en-US" sz="1200" dirty="0" smtClean="0"/>
              <a:t>How to combat stigma</a:t>
            </a:r>
            <a:r>
              <a:rPr lang="en-US" sz="1200" baseline="0" dirty="0" smtClean="0"/>
              <a:t> </a:t>
            </a:r>
            <a:r>
              <a:rPr lang="en-US" sz="1200" dirty="0" smtClean="0"/>
              <a:t>(not a feeding site, activity &amp; free food, Dos</a:t>
            </a:r>
            <a:r>
              <a:rPr lang="en-US" sz="1200" baseline="0" dirty="0" smtClean="0"/>
              <a:t> and </a:t>
            </a:r>
            <a:r>
              <a:rPr lang="en-US" sz="1200" baseline="0" dirty="0" err="1" smtClean="0"/>
              <a:t>Donts</a:t>
            </a:r>
            <a:r>
              <a:rPr lang="en-US" sz="1200" dirty="0" smtClean="0"/>
              <a:t>)</a:t>
            </a:r>
          </a:p>
          <a:p>
            <a:r>
              <a:rPr lang="en-US" sz="1200" dirty="0" smtClean="0"/>
              <a:t>Community Resources</a:t>
            </a:r>
          </a:p>
          <a:p>
            <a:r>
              <a:rPr lang="en-US" sz="1200" dirty="0" smtClean="0"/>
              <a:t>High school students getting involved (volunteer or mentoring) -</a:t>
            </a:r>
          </a:p>
          <a:p>
            <a:endParaRPr lang="en-US" dirty="0"/>
          </a:p>
        </p:txBody>
      </p:sp>
      <p:sp>
        <p:nvSpPr>
          <p:cNvPr id="4" name="Slide Number Placeholder 3"/>
          <p:cNvSpPr>
            <a:spLocks noGrp="1"/>
          </p:cNvSpPr>
          <p:nvPr>
            <p:ph type="sldNum" sz="quarter" idx="10"/>
          </p:nvPr>
        </p:nvSpPr>
        <p:spPr/>
        <p:txBody>
          <a:bodyPr/>
          <a:lstStyle/>
          <a:p>
            <a:fld id="{632A7380-53B3-481B-8EE3-BC429543A4DA}" type="slidenum">
              <a:rPr lang="en-US" smtClean="0"/>
              <a:t>2</a:t>
            </a:fld>
            <a:endParaRPr lang="en-US"/>
          </a:p>
        </p:txBody>
      </p:sp>
    </p:spTree>
    <p:extLst>
      <p:ext uri="{BB962C8B-B14F-4D97-AF65-F5344CB8AC3E}">
        <p14:creationId xmlns:p14="http://schemas.microsoft.com/office/powerpoint/2010/main" val="818813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smtClean="0"/>
              <a:t>SNAP- Supplemental Nutrition Assistance Program</a:t>
            </a:r>
            <a:r>
              <a:rPr lang="en-US" sz="3600" baseline="30000" dirty="0" smtClean="0"/>
              <a:t>1 </a:t>
            </a:r>
            <a:r>
              <a:rPr lang="en-US" sz="3600" baseline="0" dirty="0" smtClean="0"/>
              <a:t>  (used to be called food stamps, and the change was due to improve the image)</a:t>
            </a:r>
            <a:endParaRPr lang="en-US" sz="3600" baseline="30000" dirty="0" smtClean="0"/>
          </a:p>
          <a:p>
            <a:pPr lvl="1">
              <a:buFont typeface="Arial" panose="020B0604020202020204" pitchFamily="34" charset="0"/>
              <a:buChar char="•"/>
            </a:pPr>
            <a:r>
              <a:rPr lang="en-US" dirty="0" smtClean="0"/>
              <a:t>In Fiscal Year 2015, SNAP provided about $1.46 billion dollars in food benefits to a monthly average of 999,401 people in Arizona. </a:t>
            </a:r>
          </a:p>
          <a:p>
            <a:pPr lvl="1">
              <a:buFont typeface="Arial" panose="020B0604020202020204" pitchFamily="34" charset="0"/>
              <a:buChar char="•"/>
            </a:pPr>
            <a:r>
              <a:rPr lang="en-US" dirty="0" smtClean="0"/>
              <a:t>The program served 67.9 percent of those eligible for benefits in Arizona in 2014. </a:t>
            </a:r>
          </a:p>
          <a:p>
            <a:pPr lvl="1">
              <a:buFont typeface="Arial" panose="020B0604020202020204" pitchFamily="34" charset="0"/>
              <a:buChar char="•"/>
            </a:pPr>
            <a:r>
              <a:rPr lang="en-US" dirty="0" smtClean="0"/>
              <a:t>SNAP also has an economic multiplier effect; every dollar in new SNAP benefits results in $1.80 in total economic activity</a:t>
            </a:r>
            <a:br>
              <a:rPr lang="en-US" dirty="0" smtClean="0"/>
            </a:br>
            <a:endParaRPr lang="en-US" dirty="0" smtClean="0"/>
          </a:p>
          <a:p>
            <a:r>
              <a:rPr lang="en-US" sz="3600" dirty="0" smtClean="0"/>
              <a:t>WIC- Supplemental Nutrition Program for Women, Infants, and Children</a:t>
            </a:r>
            <a:r>
              <a:rPr lang="en-US" sz="3600" baseline="30000" dirty="0" smtClean="0"/>
              <a:t>2</a:t>
            </a:r>
          </a:p>
          <a:p>
            <a:pPr lvl="1">
              <a:buFont typeface="Arial" panose="020B0604020202020204" pitchFamily="34" charset="0"/>
              <a:buChar char="•"/>
            </a:pPr>
            <a:r>
              <a:rPr lang="en-US" dirty="0" smtClean="0"/>
              <a:t>WIC serves pregnant, breastfeeding, and postpartum women; infants; and children under the age of five who are determined to be at nutritional risk.</a:t>
            </a:r>
          </a:p>
          <a:p>
            <a:pPr lvl="1">
              <a:buFont typeface="Arial" panose="020B0604020202020204" pitchFamily="34" charset="0"/>
              <a:buChar char="•"/>
            </a:pPr>
            <a:r>
              <a:rPr lang="en-US" dirty="0" smtClean="0"/>
              <a:t>Since January 2017, WIC has served over 150,000 women and children</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Food Insecure</a:t>
            </a:r>
            <a:r>
              <a:rPr lang="en-US" b="0" dirty="0" smtClean="0"/>
              <a:t>:  Household is uncertain of having, or unable to acquire, enough food to meet basic needs for all household members at some time during the year because they can not afford enough food.</a:t>
            </a:r>
          </a:p>
          <a:p>
            <a:pPr lvl="1">
              <a:buFont typeface="Arial" panose="020B0604020202020204" pitchFamily="34" charse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632A7380-53B3-481B-8EE3-BC429543A4DA}" type="slidenum">
              <a:rPr lang="en-US" smtClean="0"/>
              <a:t>3</a:t>
            </a:fld>
            <a:endParaRPr lang="en-US" dirty="0"/>
          </a:p>
        </p:txBody>
      </p:sp>
    </p:spTree>
    <p:extLst>
      <p:ext uri="{BB962C8B-B14F-4D97-AF65-F5344CB8AC3E}">
        <p14:creationId xmlns:p14="http://schemas.microsoft.com/office/powerpoint/2010/main" val="1750300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Percentage of children younger than 18 years who live in households at or below the poverty threshold</a:t>
            </a:r>
            <a:br>
              <a:rPr lang="en-US" sz="1200" b="0" i="0" kern="1200" dirty="0" smtClean="0">
                <a:solidFill>
                  <a:schemeClr val="tx1"/>
                </a:solidFill>
                <a:effectLst/>
                <a:latin typeface="+mn-lt"/>
                <a:ea typeface="+mn-ea"/>
                <a:cs typeface="+mn-cs"/>
              </a:rPr>
            </a:br>
            <a:r>
              <a:rPr lang="en-US" sz="1200" dirty="0" smtClean="0"/>
              <a:t>National average- 19.7% 	AZ average- 25.5%</a:t>
            </a:r>
          </a:p>
          <a:p>
            <a:endParaRPr lang="en-US" dirty="0"/>
          </a:p>
        </p:txBody>
      </p:sp>
      <p:sp>
        <p:nvSpPr>
          <p:cNvPr id="4" name="Slide Number Placeholder 3"/>
          <p:cNvSpPr>
            <a:spLocks noGrp="1"/>
          </p:cNvSpPr>
          <p:nvPr>
            <p:ph type="sldNum" sz="quarter" idx="10"/>
          </p:nvPr>
        </p:nvSpPr>
        <p:spPr/>
        <p:txBody>
          <a:bodyPr/>
          <a:lstStyle/>
          <a:p>
            <a:fld id="{632A7380-53B3-481B-8EE3-BC429543A4DA}" type="slidenum">
              <a:rPr lang="en-US" smtClean="0"/>
              <a:t>4</a:t>
            </a:fld>
            <a:endParaRPr lang="en-US" dirty="0"/>
          </a:p>
        </p:txBody>
      </p:sp>
    </p:spTree>
    <p:extLst>
      <p:ext uri="{BB962C8B-B14F-4D97-AF65-F5344CB8AC3E}">
        <p14:creationId xmlns:p14="http://schemas.microsoft.com/office/powerpoint/2010/main" val="3990434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2016 data for Tucson’s congressional district 2</a:t>
            </a:r>
          </a:p>
          <a:p>
            <a:endParaRPr lang="en-US" dirty="0" smtClean="0"/>
          </a:p>
          <a:p>
            <a:r>
              <a:rPr lang="en-US" dirty="0" smtClean="0"/>
              <a:t>There</a:t>
            </a:r>
            <a:r>
              <a:rPr lang="en-US" baseline="0" dirty="0" smtClean="0"/>
              <a:t> is a lot of misconceptions on who uses food assistance programs, one of them being work status of SNAP participants.</a:t>
            </a:r>
          </a:p>
          <a:p>
            <a:r>
              <a:rPr lang="en-US" baseline="0" dirty="0" smtClean="0"/>
              <a:t>Less than 20% of SNAP households have 0 family members working. This number also includes retired seniors, individuals with disabilities, and others incapable of working.</a:t>
            </a:r>
          </a:p>
          <a:p>
            <a:r>
              <a:rPr lang="en-US" baseline="0" dirty="0" smtClean="0"/>
              <a:t>Over 80% of SNAP households have working family members.</a:t>
            </a:r>
          </a:p>
        </p:txBody>
      </p:sp>
      <p:sp>
        <p:nvSpPr>
          <p:cNvPr id="4" name="Slide Number Placeholder 3"/>
          <p:cNvSpPr>
            <a:spLocks noGrp="1"/>
          </p:cNvSpPr>
          <p:nvPr>
            <p:ph type="sldNum" sz="quarter" idx="10"/>
          </p:nvPr>
        </p:nvSpPr>
        <p:spPr/>
        <p:txBody>
          <a:bodyPr/>
          <a:lstStyle/>
          <a:p>
            <a:fld id="{632A7380-53B3-481B-8EE3-BC429543A4DA}" type="slidenum">
              <a:rPr lang="en-US" smtClean="0"/>
              <a:t>5</a:t>
            </a:fld>
            <a:endParaRPr lang="en-US" dirty="0"/>
          </a:p>
        </p:txBody>
      </p:sp>
    </p:spTree>
    <p:extLst>
      <p:ext uri="{BB962C8B-B14F-4D97-AF65-F5344CB8AC3E}">
        <p14:creationId xmlns:p14="http://schemas.microsoft.com/office/powerpoint/2010/main" val="17765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Negative stigma</a:t>
            </a:r>
            <a:r>
              <a:rPr lang="en-US" baseline="0" dirty="0" smtClean="0"/>
              <a:t> of the utilization of food assistance keeps families/parents, from applying to these services. When parents don’t apply, kids end up feeling the impact.</a:t>
            </a:r>
            <a:endParaRPr lang="en-US" dirty="0" smtClean="0"/>
          </a:p>
          <a:p>
            <a:endParaRPr lang="en-US" dirty="0" smtClean="0"/>
          </a:p>
          <a:p>
            <a:r>
              <a:rPr lang="en-US" dirty="0" smtClean="0"/>
              <a:t>“Results of our </a:t>
            </a:r>
            <a:r>
              <a:rPr lang="en-US" dirty="0" smtClean="0">
                <a:solidFill>
                  <a:schemeClr val="accent1"/>
                </a:solidFill>
              </a:rPr>
              <a:t>(</a:t>
            </a:r>
            <a:r>
              <a:rPr lang="en-US" dirty="0" err="1" smtClean="0"/>
              <a:t>Brizmohun</a:t>
            </a:r>
            <a:r>
              <a:rPr lang="en-US" dirty="0" smtClean="0"/>
              <a:t>, R., Duffy, P., 2016 study provide evidence that individuals' negative attitudes toward welfare decrease the likelihood of applying for food stamps/SNAP. Among families with children, those with high stigmatization were found to be about half as likely to report ever having applied for food stamps as those with less negative views. These findings are important because research has shown that food stamp/SNAP benefits reduce household food insecurity and the negative health outcomes associated with it”</a:t>
            </a:r>
          </a:p>
          <a:p>
            <a:endParaRPr lang="en-US" dirty="0" smtClean="0"/>
          </a:p>
          <a:p>
            <a:r>
              <a:rPr lang="en-US" dirty="0" err="1" smtClean="0"/>
              <a:t>Brizmohun</a:t>
            </a:r>
            <a:r>
              <a:rPr lang="en-US" dirty="0" smtClean="0"/>
              <a:t>, R., Duffy, P., 2016 Do Personal Attitudes about Welfare Influence Food Stamp Participation?</a:t>
            </a:r>
          </a:p>
          <a:p>
            <a:r>
              <a:rPr lang="en-US" dirty="0" smtClean="0"/>
              <a:t>http://ageconsearch.tind.io//bitstream/235698/2/Do%20Personal%20Attitudes%20about%20Welfare%20Influence%20Food%20Stamp%20Participation.docx.pdf</a:t>
            </a:r>
            <a:endParaRPr lang="en-US" dirty="0"/>
          </a:p>
        </p:txBody>
      </p:sp>
      <p:sp>
        <p:nvSpPr>
          <p:cNvPr id="4" name="Slide Number Placeholder 3"/>
          <p:cNvSpPr>
            <a:spLocks noGrp="1"/>
          </p:cNvSpPr>
          <p:nvPr>
            <p:ph type="sldNum" sz="quarter" idx="10"/>
          </p:nvPr>
        </p:nvSpPr>
        <p:spPr/>
        <p:txBody>
          <a:bodyPr/>
          <a:lstStyle/>
          <a:p>
            <a:fld id="{632A7380-53B3-481B-8EE3-BC429543A4DA}" type="slidenum">
              <a:rPr lang="en-US" smtClean="0"/>
              <a:t>6</a:t>
            </a:fld>
            <a:endParaRPr lang="en-US"/>
          </a:p>
        </p:txBody>
      </p:sp>
    </p:spTree>
    <p:extLst>
      <p:ext uri="{BB962C8B-B14F-4D97-AF65-F5344CB8AC3E}">
        <p14:creationId xmlns:p14="http://schemas.microsoft.com/office/powerpoint/2010/main" val="2935687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Maslow stated that people are motivated to achieve certain needs and that some needs take precedence over others. Our most basic need is for physical survival, and this will be the first thing that motivates our behavior.</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One must satisfy lower level needs before progressing on to meet higher level needs. When we have met</a:t>
            </a:r>
            <a:r>
              <a:rPr lang="en-US" sz="1200" b="0" i="0" kern="1200" baseline="0" dirty="0" smtClean="0">
                <a:solidFill>
                  <a:schemeClr val="tx1"/>
                </a:solidFill>
                <a:effectLst/>
                <a:latin typeface="+mn-lt"/>
                <a:ea typeface="+mn-ea"/>
                <a:cs typeface="+mn-cs"/>
              </a:rPr>
              <a:t> our basic needs, we then can move up to meet our psychological needs, and self-fulfillment needs. </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Food is a basic need. We can’t expect a person to move up the pyramid</a:t>
            </a:r>
            <a:r>
              <a:rPr lang="en-US" sz="1200" b="0" i="0" kern="1200" baseline="0" dirty="0" smtClean="0">
                <a:solidFill>
                  <a:schemeClr val="tx1"/>
                </a:solidFill>
                <a:effectLst/>
                <a:latin typeface="+mn-lt"/>
                <a:ea typeface="+mn-ea"/>
                <a:cs typeface="+mn-cs"/>
              </a:rPr>
              <a:t> when they are still figuring out when is their next meal.</a:t>
            </a:r>
            <a:br>
              <a:rPr lang="en-US" sz="1200" b="0" i="0" kern="1200" baseline="0" dirty="0" smtClean="0">
                <a:solidFill>
                  <a:schemeClr val="tx1"/>
                </a:solidFill>
                <a:effectLst/>
                <a:latin typeface="+mn-lt"/>
                <a:ea typeface="+mn-ea"/>
                <a:cs typeface="+mn-cs"/>
              </a:rPr>
            </a:br>
            <a:r>
              <a:rPr lang="en-US" sz="1200" b="0" i="0" kern="1200" baseline="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Children from families that report multiple experiences of food insufficiency and hunger are more likely to show behavioral, emotional, and academic problems on a standardized measure of psychosocial dysfunction than children from the same low-income communities whose families do not report experiences of hunger</a:t>
            </a:r>
            <a:r>
              <a:rPr lang="en-US" sz="1200" b="0" i="0" kern="1200" baseline="0" dirty="0" smtClean="0">
                <a:solidFill>
                  <a:schemeClr val="tx1"/>
                </a:solidFill>
                <a:effectLst/>
                <a:latin typeface="+mn-lt"/>
                <a:ea typeface="+mn-ea"/>
                <a:cs typeface="+mn-cs"/>
              </a:rPr>
              <a:t>”</a:t>
            </a:r>
          </a:p>
          <a:p>
            <a:r>
              <a:rPr lang="de-DE" dirty="0" smtClean="0"/>
              <a:t>Kleinman RE, Murphy JM, Little M, et.al</a:t>
            </a:r>
            <a:r>
              <a:rPr lang="de-DE" baseline="0" dirty="0" smtClean="0"/>
              <a:t>. 1998. </a:t>
            </a:r>
            <a:r>
              <a:rPr lang="en-US" dirty="0" smtClean="0"/>
              <a:t>Hunger in children in the United States: potential behavioral and emotional correlates. Pediatrics</a:t>
            </a:r>
            <a:r>
              <a:rPr lang="en-US" baseline="0" dirty="0" smtClean="0"/>
              <a:t> Journal.</a:t>
            </a:r>
            <a:r>
              <a:rPr lang="en-US" dirty="0" smtClean="0"/>
              <a:t> Jan;101(1):E3.</a:t>
            </a:r>
            <a:endParaRPr lang="en-US" dirty="0"/>
          </a:p>
        </p:txBody>
      </p:sp>
      <p:sp>
        <p:nvSpPr>
          <p:cNvPr id="4" name="Slide Number Placeholder 3"/>
          <p:cNvSpPr>
            <a:spLocks noGrp="1"/>
          </p:cNvSpPr>
          <p:nvPr>
            <p:ph type="sldNum" sz="quarter" idx="10"/>
          </p:nvPr>
        </p:nvSpPr>
        <p:spPr/>
        <p:txBody>
          <a:bodyPr/>
          <a:lstStyle/>
          <a:p>
            <a:fld id="{632A7380-53B3-481B-8EE3-BC429543A4DA}" type="slidenum">
              <a:rPr lang="en-US" smtClean="0"/>
              <a:t>7</a:t>
            </a:fld>
            <a:endParaRPr lang="en-US"/>
          </a:p>
        </p:txBody>
      </p:sp>
    </p:spTree>
    <p:extLst>
      <p:ext uri="{BB962C8B-B14F-4D97-AF65-F5344CB8AC3E}">
        <p14:creationId xmlns:p14="http://schemas.microsoft.com/office/powerpoint/2010/main" val="805924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WHAT’S HAPPENING</a:t>
            </a:r>
            <a:r>
              <a:rPr lang="en-US" baseline="0" dirty="0" smtClean="0"/>
              <a:t> ON THIS SLIDE? </a:t>
            </a:r>
            <a:endParaRPr lang="en-US" dirty="0"/>
          </a:p>
        </p:txBody>
      </p:sp>
      <p:sp>
        <p:nvSpPr>
          <p:cNvPr id="4" name="Slide Number Placeholder 3"/>
          <p:cNvSpPr>
            <a:spLocks noGrp="1"/>
          </p:cNvSpPr>
          <p:nvPr>
            <p:ph type="sldNum" sz="quarter" idx="10"/>
          </p:nvPr>
        </p:nvSpPr>
        <p:spPr/>
        <p:txBody>
          <a:bodyPr/>
          <a:lstStyle/>
          <a:p>
            <a:fld id="{632A7380-53B3-481B-8EE3-BC429543A4DA}" type="slidenum">
              <a:rPr lang="en-US" smtClean="0"/>
              <a:t>8</a:t>
            </a:fld>
            <a:endParaRPr lang="en-US"/>
          </a:p>
        </p:txBody>
      </p:sp>
    </p:spTree>
    <p:extLst>
      <p:ext uri="{BB962C8B-B14F-4D97-AF65-F5344CB8AC3E}">
        <p14:creationId xmlns:p14="http://schemas.microsoft.com/office/powerpoint/2010/main" val="343464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smtClean="0"/>
              <a:t>Dynamics of stigma most vividly operate through face-to-face interaction </a:t>
            </a:r>
          </a:p>
          <a:p>
            <a:pPr marL="0" indent="0">
              <a:buFont typeface="Arial" panose="020B0604020202020204" pitchFamily="34" charset="0"/>
              <a:buNone/>
            </a:pPr>
            <a:r>
              <a:rPr lang="en-US" sz="1200" dirty="0" smtClean="0"/>
              <a:t>Conversations we have with</a:t>
            </a:r>
            <a:r>
              <a:rPr lang="en-US" sz="1200" baseline="0" dirty="0" smtClean="0"/>
              <a:t> others, things we overhear or are told to us.</a:t>
            </a:r>
            <a:endParaRPr lang="en-US" sz="1200" dirty="0" smtClean="0"/>
          </a:p>
          <a:p>
            <a:pPr marL="0" indent="0">
              <a:buFont typeface="Arial" panose="020B0604020202020204" pitchFamily="34" charset="0"/>
              <a:buNone/>
            </a:pPr>
            <a:endParaRPr lang="en-US" sz="1200" dirty="0" smtClean="0"/>
          </a:p>
          <a:p>
            <a:pPr marL="171450" indent="-171450">
              <a:buFont typeface="Arial" panose="020B0604020202020204" pitchFamily="34" charset="0"/>
              <a:buChar char="•"/>
            </a:pPr>
            <a:r>
              <a:rPr lang="en-US" sz="1200" dirty="0" smtClean="0"/>
              <a:t>Stigma can be self-afflicting. Participants believe that engaging in actions is self-deprecating.</a:t>
            </a:r>
          </a:p>
          <a:p>
            <a:pPr marL="0" indent="0">
              <a:buFont typeface="Arial" panose="020B0604020202020204" pitchFamily="34" charset="0"/>
              <a:buNone/>
            </a:pPr>
            <a:r>
              <a:rPr lang="en-US" sz="1200" dirty="0" smtClean="0"/>
              <a:t>Once</a:t>
            </a:r>
            <a:r>
              <a:rPr lang="en-US" sz="1200" baseline="0" dirty="0" smtClean="0"/>
              <a:t> we believe something is a socially frowned upon, we chose not to partake in it. This is also in relation to pride. We don’t want others to see us when we’re down, and even going to the DES office, or the free-lunch line/site, can be a challenge. </a:t>
            </a:r>
            <a:endParaRPr lang="en-US" sz="1200" dirty="0" smtClean="0"/>
          </a:p>
          <a:p>
            <a:pPr marL="0" indent="0">
              <a:buFont typeface="Arial" panose="020B0604020202020204" pitchFamily="34" charset="0"/>
              <a:buNone/>
            </a:pPr>
            <a:endParaRPr lang="en-US" sz="1200" dirty="0" smtClean="0"/>
          </a:p>
          <a:p>
            <a:pPr marL="171450" indent="-171450">
              <a:buFont typeface="Arial" panose="020B0604020202020204" pitchFamily="34" charset="0"/>
              <a:buChar char="•"/>
            </a:pPr>
            <a:r>
              <a:rPr lang="en-US" sz="1200" dirty="0" smtClean="0"/>
              <a:t>Feelings of stigma are dependent on the audience, the specific situation and the individual’s life history.</a:t>
            </a:r>
          </a:p>
          <a:p>
            <a:pPr marL="0" indent="0">
              <a:buFont typeface="Arial" panose="020B0604020202020204" pitchFamily="34" charset="0"/>
              <a:buNone/>
            </a:pPr>
            <a:r>
              <a:rPr lang="en-US" dirty="0" smtClean="0"/>
              <a:t>Stigmatization</a:t>
            </a:r>
            <a:r>
              <a:rPr lang="en-US" baseline="0" dirty="0" smtClean="0"/>
              <a:t> and its impact is m</a:t>
            </a:r>
            <a:r>
              <a:rPr lang="en-US" dirty="0" smtClean="0"/>
              <a:t>ore dynamic and fluid than has been recognized. Some people may</a:t>
            </a:r>
            <a:r>
              <a:rPr lang="en-US" baseline="0" dirty="0" smtClean="0"/>
              <a:t> be perfectly OK talking about receiving assistance in some places or with some people, and avoid it completely in other situations. A student can be ok with being in the food line, and then see something or hear something and change their opinion completely. </a:t>
            </a:r>
          </a:p>
          <a:p>
            <a:pPr marL="0" indent="0">
              <a:buFont typeface="Arial" panose="020B0604020202020204" pitchFamily="34" charset="0"/>
              <a:buNone/>
            </a:pPr>
            <a:endParaRPr lang="en-US" sz="1200" baseline="0" dirty="0" smtClean="0"/>
          </a:p>
          <a:p>
            <a:pPr marL="0" indent="0">
              <a:buFont typeface="Arial" panose="020B0604020202020204" pitchFamily="34" charset="0"/>
              <a:buNone/>
            </a:pPr>
            <a:r>
              <a:rPr lang="en-US" sz="1200" baseline="0" dirty="0" smtClean="0"/>
              <a:t>People feel and learn about stigma in multiple different ways whether we know it or not. So it’s important for us as adults in these environments to keep our ears and eyes open for learning opportunities, where we can step in and help out. </a:t>
            </a:r>
            <a:endParaRPr lang="en-US" sz="1200" dirty="0" smtClean="0"/>
          </a:p>
          <a:p>
            <a:pPr marL="0" indent="0">
              <a:buFont typeface="Arial" panose="020B0604020202020204" pitchFamily="34" charset="0"/>
              <a:buNone/>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632A7380-53B3-481B-8EE3-BC429543A4DA}" type="slidenum">
              <a:rPr lang="en-US" smtClean="0"/>
              <a:t>9</a:t>
            </a:fld>
            <a:endParaRPr lang="en-US"/>
          </a:p>
        </p:txBody>
      </p:sp>
    </p:spTree>
    <p:extLst>
      <p:ext uri="{BB962C8B-B14F-4D97-AF65-F5344CB8AC3E}">
        <p14:creationId xmlns:p14="http://schemas.microsoft.com/office/powerpoint/2010/main" val="4091518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5/30/2017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5/30/2017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5/30/2017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5/30/2017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5/30/2017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5/30/2017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5/30/2017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5/30/2017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5/30/2017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5/30/2017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5/30/2017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dirty="0"/>
              <a:t>5/30/2017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t>5/30/2017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5/30/2017</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5/30/2017</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5/30/2017</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5/30/2017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5/30/2017</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fns.usda.gov/snap-community-characteristics-arizona"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1"/>
            <a:ext cx="12192000" cy="6883603"/>
          </a:xfrm>
          <a:prstGeom prst="rect">
            <a:avLst/>
          </a:prstGeom>
        </p:spPr>
      </p:pic>
      <p:sp>
        <p:nvSpPr>
          <p:cNvPr id="2" name="Title 1"/>
          <p:cNvSpPr>
            <a:spLocks noGrp="1"/>
          </p:cNvSpPr>
          <p:nvPr>
            <p:ph type="ctrTitle"/>
          </p:nvPr>
        </p:nvSpPr>
        <p:spPr>
          <a:xfrm>
            <a:off x="207472" y="176270"/>
            <a:ext cx="11848540" cy="2543993"/>
          </a:xfrm>
        </p:spPr>
        <p:txBody>
          <a:bodyPr/>
          <a:lstStyle/>
          <a:p>
            <a:r>
              <a:rPr lang="en-US" b="1" dirty="0" smtClean="0"/>
              <a:t>Youth &amp; </a:t>
            </a:r>
            <a:br>
              <a:rPr lang="en-US" b="1" dirty="0" smtClean="0"/>
            </a:br>
            <a:r>
              <a:rPr lang="en-US" b="1" dirty="0" smtClean="0"/>
              <a:t>Food Benefit Assistance</a:t>
            </a:r>
            <a:endParaRPr lang="en-US" b="1" dirty="0"/>
          </a:p>
        </p:txBody>
      </p:sp>
      <p:sp>
        <p:nvSpPr>
          <p:cNvPr id="3" name="Subtitle 2"/>
          <p:cNvSpPr>
            <a:spLocks noGrp="1"/>
          </p:cNvSpPr>
          <p:nvPr>
            <p:ph type="subTitle" idx="1"/>
          </p:nvPr>
        </p:nvSpPr>
        <p:spPr>
          <a:xfrm>
            <a:off x="207472" y="2923506"/>
            <a:ext cx="8825658" cy="658175"/>
          </a:xfrm>
        </p:spPr>
        <p:txBody>
          <a:bodyPr>
            <a:normAutofit lnSpcReduction="10000"/>
          </a:bodyPr>
          <a:lstStyle/>
          <a:p>
            <a:r>
              <a:rPr lang="en-US" sz="4000" b="1" cap="none" dirty="0" smtClean="0"/>
              <a:t>How to Combat the Stigma.</a:t>
            </a:r>
            <a:endParaRPr lang="en-US" sz="4000" b="1" cap="none" dirty="0"/>
          </a:p>
        </p:txBody>
      </p:sp>
      <p:sp>
        <p:nvSpPr>
          <p:cNvPr id="4" name="TextBox 3"/>
          <p:cNvSpPr txBox="1"/>
          <p:nvPr/>
        </p:nvSpPr>
        <p:spPr>
          <a:xfrm>
            <a:off x="207472" y="4632477"/>
            <a:ext cx="6533002" cy="1200329"/>
          </a:xfrm>
          <a:prstGeom prst="rect">
            <a:avLst/>
          </a:prstGeom>
          <a:noFill/>
        </p:spPr>
        <p:txBody>
          <a:bodyPr wrap="square" rtlCol="0">
            <a:spAutoFit/>
          </a:bodyPr>
          <a:lstStyle/>
          <a:p>
            <a:pPr algn="r"/>
            <a:r>
              <a:rPr lang="en-US" sz="2400" dirty="0"/>
              <a:t>Natalia B. Santos, MPH</a:t>
            </a:r>
            <a:br>
              <a:rPr lang="en-US" sz="2400" dirty="0"/>
            </a:br>
            <a:r>
              <a:rPr lang="en-US" sz="2400" dirty="0"/>
              <a:t>Food Systems Program Coordinator</a:t>
            </a:r>
            <a:br>
              <a:rPr lang="en-US" sz="2400" dirty="0"/>
            </a:br>
            <a:r>
              <a:rPr lang="en-US" sz="2400" dirty="0"/>
              <a:t>University of Arizona Nutrition Network</a:t>
            </a:r>
          </a:p>
        </p:txBody>
      </p:sp>
      <p:sp>
        <p:nvSpPr>
          <p:cNvPr id="5" name="TextBox 4"/>
          <p:cNvSpPr txBox="1"/>
          <p:nvPr/>
        </p:nvSpPr>
        <p:spPr>
          <a:xfrm>
            <a:off x="207472" y="3813060"/>
            <a:ext cx="5250793" cy="1200329"/>
          </a:xfrm>
          <a:prstGeom prst="rect">
            <a:avLst/>
          </a:prstGeom>
          <a:noFill/>
        </p:spPr>
        <p:txBody>
          <a:bodyPr wrap="square" rtlCol="0">
            <a:spAutoFit/>
          </a:bodyPr>
          <a:lstStyle/>
          <a:p>
            <a:r>
              <a:rPr lang="en-US" sz="2400" dirty="0" smtClean="0"/>
              <a:t>Summer Institute Conference</a:t>
            </a:r>
            <a:r>
              <a:rPr lang="en-US" sz="2400" dirty="0"/>
              <a:t/>
            </a:r>
            <a:br>
              <a:rPr lang="en-US" sz="2400" dirty="0"/>
            </a:br>
            <a:r>
              <a:rPr lang="en-US" sz="2400" dirty="0" smtClean="0"/>
              <a:t>Tucson, AZ</a:t>
            </a:r>
          </a:p>
          <a:p>
            <a:r>
              <a:rPr lang="en-US" sz="2400" dirty="0" smtClean="0"/>
              <a:t>May 31</a:t>
            </a:r>
            <a:r>
              <a:rPr lang="en-US" sz="2400" baseline="30000" dirty="0" smtClean="0"/>
              <a:t>st</a:t>
            </a:r>
            <a:r>
              <a:rPr lang="en-US" sz="2400" dirty="0" smtClean="0"/>
              <a:t>, 2017</a:t>
            </a:r>
            <a:endParaRPr lang="en-US" sz="2400" dirty="0"/>
          </a:p>
        </p:txBody>
      </p:sp>
    </p:spTree>
    <p:extLst>
      <p:ext uri="{BB962C8B-B14F-4D97-AF65-F5344CB8AC3E}">
        <p14:creationId xmlns:p14="http://schemas.microsoft.com/office/powerpoint/2010/main" val="13795382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But what about the kids?</a:t>
            </a:r>
            <a:endParaRPr lang="en-US" b="1" dirty="0"/>
          </a:p>
        </p:txBody>
      </p:sp>
      <p:pic>
        <p:nvPicPr>
          <p:cNvPr id="8" name="Picture 7"/>
          <p:cNvPicPr>
            <a:picLocks noChangeAspect="1"/>
          </p:cNvPicPr>
          <p:nvPr/>
        </p:nvPicPr>
        <p:blipFill>
          <a:blip r:embed="rId2"/>
          <a:stretch>
            <a:fillRect/>
          </a:stretch>
        </p:blipFill>
        <p:spPr>
          <a:xfrm>
            <a:off x="1874999" y="2081848"/>
            <a:ext cx="7679531" cy="4095750"/>
          </a:xfrm>
          <a:prstGeom prst="rect">
            <a:avLst/>
          </a:prstGeom>
        </p:spPr>
      </p:pic>
    </p:spTree>
    <p:extLst>
      <p:ext uri="{BB962C8B-B14F-4D97-AF65-F5344CB8AC3E}">
        <p14:creationId xmlns:p14="http://schemas.microsoft.com/office/powerpoint/2010/main" val="19910643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But what about the </a:t>
            </a:r>
            <a:r>
              <a:rPr lang="en-US" b="1" dirty="0" smtClean="0"/>
              <a:t>kids</a:t>
            </a:r>
            <a:endParaRPr lang="en-US" b="1" dirty="0"/>
          </a:p>
        </p:txBody>
      </p:sp>
      <p:sp>
        <p:nvSpPr>
          <p:cNvPr id="5" name="Title 1"/>
          <p:cNvSpPr txBox="1">
            <a:spLocks/>
          </p:cNvSpPr>
          <p:nvPr/>
        </p:nvSpPr>
        <p:spPr>
          <a:xfrm>
            <a:off x="6860007" y="395565"/>
            <a:ext cx="3643562" cy="92687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smtClean="0"/>
              <a:t>Teenagers?</a:t>
            </a:r>
            <a:endParaRPr lang="en-US" sz="4800" b="1" dirty="0"/>
          </a:p>
        </p:txBody>
      </p:sp>
      <p:cxnSp>
        <p:nvCxnSpPr>
          <p:cNvPr id="6" name="Straight Connector 5"/>
          <p:cNvCxnSpPr/>
          <p:nvPr/>
        </p:nvCxnSpPr>
        <p:spPr>
          <a:xfrm>
            <a:off x="5564608" y="807251"/>
            <a:ext cx="1295399" cy="51752"/>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2468" y="1379593"/>
            <a:ext cx="6372045" cy="4779034"/>
          </a:xfrm>
          <a:prstGeom prst="rect">
            <a:avLst/>
          </a:prstGeom>
        </p:spPr>
      </p:pic>
    </p:spTree>
    <p:extLst>
      <p:ext uri="{BB962C8B-B14F-4D97-AF65-F5344CB8AC3E}">
        <p14:creationId xmlns:p14="http://schemas.microsoft.com/office/powerpoint/2010/main" val="423989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we know…</a:t>
            </a:r>
            <a:endParaRPr lang="en-US" b="1" dirty="0"/>
          </a:p>
        </p:txBody>
      </p:sp>
      <p:sp>
        <p:nvSpPr>
          <p:cNvPr id="3" name="Content Placeholder 2"/>
          <p:cNvSpPr>
            <a:spLocks noGrp="1"/>
          </p:cNvSpPr>
          <p:nvPr>
            <p:ph idx="1"/>
          </p:nvPr>
        </p:nvSpPr>
        <p:spPr>
          <a:xfrm>
            <a:off x="646111" y="2300568"/>
            <a:ext cx="10726739" cy="4328832"/>
          </a:xfrm>
        </p:spPr>
        <p:txBody>
          <a:bodyPr>
            <a:normAutofit/>
          </a:bodyPr>
          <a:lstStyle/>
          <a:p>
            <a:pPr fontAlgn="base"/>
            <a:r>
              <a:rPr lang="en-US" sz="3000" dirty="0" smtClean="0"/>
              <a:t>Develop </a:t>
            </a:r>
            <a:r>
              <a:rPr lang="en-US" sz="3000" dirty="0"/>
              <a:t>stronger reasoning skills, logical and moral thinking, and become more capable of abstract thinking and making rational </a:t>
            </a:r>
            <a:r>
              <a:rPr lang="en-US" sz="3000" dirty="0" smtClean="0"/>
              <a:t>judgements.</a:t>
            </a:r>
            <a:r>
              <a:rPr lang="en-US" sz="3000" baseline="30000" dirty="0" smtClean="0"/>
              <a:t>8</a:t>
            </a:r>
            <a:r>
              <a:rPr lang="en-US" sz="3000" dirty="0" smtClean="0"/>
              <a:t/>
            </a:r>
            <a:br>
              <a:rPr lang="en-US" sz="3000" dirty="0" smtClean="0"/>
            </a:br>
            <a:endParaRPr lang="en-US" sz="3000" dirty="0" smtClean="0"/>
          </a:p>
          <a:p>
            <a:pPr fontAlgn="base"/>
            <a:r>
              <a:rPr lang="en-US" sz="3000" dirty="0"/>
              <a:t>E</a:t>
            </a:r>
            <a:r>
              <a:rPr lang="en-US" sz="3000" dirty="0" smtClean="0"/>
              <a:t>xternal influences shape their lives. </a:t>
            </a:r>
            <a:r>
              <a:rPr lang="en-US" sz="3000" baseline="30000" dirty="0" smtClean="0"/>
              <a:t>8</a:t>
            </a:r>
            <a:endParaRPr lang="en-US" sz="3000" dirty="0" smtClean="0"/>
          </a:p>
          <a:p>
            <a:pPr lvl="1" fontAlgn="base">
              <a:buFont typeface="Arial" panose="020B0604020202020204" pitchFamily="34" charset="0"/>
              <a:buChar char="•"/>
            </a:pPr>
            <a:r>
              <a:rPr lang="en-US" sz="3000" dirty="0" smtClean="0"/>
              <a:t>include </a:t>
            </a:r>
            <a:r>
              <a:rPr lang="en-US" sz="3000" dirty="0"/>
              <a:t>social values and </a:t>
            </a:r>
            <a:r>
              <a:rPr lang="en-US" sz="3000" dirty="0" smtClean="0"/>
              <a:t>norms</a:t>
            </a:r>
          </a:p>
          <a:p>
            <a:pPr lvl="1" fontAlgn="base">
              <a:buFont typeface="Arial" panose="020B0604020202020204" pitchFamily="34" charset="0"/>
              <a:buChar char="•"/>
            </a:pPr>
            <a:r>
              <a:rPr lang="en-US" sz="3000" dirty="0" smtClean="0"/>
              <a:t>the </a:t>
            </a:r>
            <a:r>
              <a:rPr lang="en-US" sz="3000" dirty="0"/>
              <a:t>changing roles, responsibilities, relationships and expectations of this period of </a:t>
            </a:r>
            <a:r>
              <a:rPr lang="en-US" sz="3000" dirty="0" smtClean="0"/>
              <a:t>life</a:t>
            </a:r>
            <a:endParaRPr lang="en-US" sz="3000" dirty="0"/>
          </a:p>
        </p:txBody>
      </p:sp>
      <p:sp>
        <p:nvSpPr>
          <p:cNvPr id="4" name="Title 1"/>
          <p:cNvSpPr txBox="1">
            <a:spLocks/>
          </p:cNvSpPr>
          <p:nvPr/>
        </p:nvSpPr>
        <p:spPr>
          <a:xfrm>
            <a:off x="2232822" y="1152983"/>
            <a:ext cx="10099547" cy="114758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t>…Teenagers </a:t>
            </a:r>
            <a:r>
              <a:rPr lang="en-US" sz="4400" b="1" dirty="0"/>
              <a:t>are a different </a:t>
            </a:r>
            <a:r>
              <a:rPr lang="en-US" sz="4400" b="1" dirty="0" smtClean="0"/>
              <a:t>animal</a:t>
            </a:r>
            <a:endParaRPr lang="en-US" sz="4400" b="1" dirty="0"/>
          </a:p>
        </p:txBody>
      </p:sp>
    </p:spTree>
    <p:extLst>
      <p:ext uri="{BB962C8B-B14F-4D97-AF65-F5344CB8AC3E}">
        <p14:creationId xmlns:p14="http://schemas.microsoft.com/office/powerpoint/2010/main" val="330921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“Regarding participation, what do you feel are the main barriers to participation in your program from the point of view of: </a:t>
            </a:r>
            <a:r>
              <a:rPr lang="en-US" b="1" dirty="0" smtClean="0"/>
              <a:t>”</a:t>
            </a:r>
            <a:r>
              <a:rPr lang="en-US" b="1" baseline="30000" dirty="0" smtClean="0"/>
              <a:t>9</a:t>
            </a:r>
            <a:endParaRPr lang="en-US" b="1" dirty="0"/>
          </a:p>
        </p:txBody>
      </p:sp>
      <p:sp>
        <p:nvSpPr>
          <p:cNvPr id="6" name="Rectangle 5"/>
          <p:cNvSpPr/>
          <p:nvPr/>
        </p:nvSpPr>
        <p:spPr>
          <a:xfrm>
            <a:off x="646111" y="3652468"/>
            <a:ext cx="7374135" cy="523220"/>
          </a:xfrm>
          <a:prstGeom prst="rect">
            <a:avLst/>
          </a:prstGeom>
        </p:spPr>
        <p:txBody>
          <a:bodyPr wrap="none">
            <a:spAutoFit/>
          </a:bodyPr>
          <a:lstStyle/>
          <a:p>
            <a:r>
              <a:rPr lang="en-US" sz="2800" dirty="0">
                <a:solidFill>
                  <a:srgbClr val="FFAB31"/>
                </a:solidFill>
              </a:rPr>
              <a:t>No activity linked to the feeding program</a:t>
            </a:r>
          </a:p>
        </p:txBody>
      </p:sp>
      <p:sp>
        <p:nvSpPr>
          <p:cNvPr id="8" name="Rectangle 7"/>
          <p:cNvSpPr/>
          <p:nvPr/>
        </p:nvSpPr>
        <p:spPr>
          <a:xfrm>
            <a:off x="198877" y="4861946"/>
            <a:ext cx="5463355" cy="954107"/>
          </a:xfrm>
          <a:prstGeom prst="rect">
            <a:avLst/>
          </a:prstGeom>
        </p:spPr>
        <p:txBody>
          <a:bodyPr wrap="none">
            <a:spAutoFit/>
          </a:bodyPr>
          <a:lstStyle/>
          <a:p>
            <a:r>
              <a:rPr lang="en-US" sz="2800" dirty="0" smtClean="0">
                <a:solidFill>
                  <a:srgbClr val="9BEEFF"/>
                </a:solidFill>
              </a:rPr>
              <a:t>Difficulty attracting teenagers </a:t>
            </a:r>
            <a:br>
              <a:rPr lang="en-US" sz="2800" dirty="0" smtClean="0">
                <a:solidFill>
                  <a:srgbClr val="9BEEFF"/>
                </a:solidFill>
              </a:rPr>
            </a:br>
            <a:r>
              <a:rPr lang="en-US" sz="2800" dirty="0" smtClean="0">
                <a:solidFill>
                  <a:srgbClr val="9BEEFF"/>
                </a:solidFill>
              </a:rPr>
              <a:t>to participate</a:t>
            </a:r>
            <a:endParaRPr lang="en-US" sz="2800" dirty="0">
              <a:solidFill>
                <a:srgbClr val="9BEEFF"/>
              </a:solidFill>
            </a:endParaRPr>
          </a:p>
        </p:txBody>
      </p:sp>
      <p:sp>
        <p:nvSpPr>
          <p:cNvPr id="9" name="Rectangle 8"/>
          <p:cNvSpPr/>
          <p:nvPr/>
        </p:nvSpPr>
        <p:spPr>
          <a:xfrm>
            <a:off x="6359310" y="4242632"/>
            <a:ext cx="6096000" cy="954107"/>
          </a:xfrm>
          <a:prstGeom prst="rect">
            <a:avLst/>
          </a:prstGeom>
        </p:spPr>
        <p:txBody>
          <a:bodyPr>
            <a:spAutoFit/>
          </a:bodyPr>
          <a:lstStyle/>
          <a:p>
            <a:r>
              <a:rPr lang="en-US" sz="2800" dirty="0">
                <a:solidFill>
                  <a:srgbClr val="FF7656"/>
                </a:solidFill>
              </a:rPr>
              <a:t>Poor perception of the program by community members </a:t>
            </a:r>
          </a:p>
        </p:txBody>
      </p:sp>
      <p:sp>
        <p:nvSpPr>
          <p:cNvPr id="10" name="Rectangle 9"/>
          <p:cNvSpPr/>
          <p:nvPr/>
        </p:nvSpPr>
        <p:spPr>
          <a:xfrm>
            <a:off x="5146207" y="3062305"/>
            <a:ext cx="7005444" cy="523220"/>
          </a:xfrm>
          <a:prstGeom prst="rect">
            <a:avLst/>
          </a:prstGeom>
        </p:spPr>
        <p:txBody>
          <a:bodyPr wrap="none">
            <a:spAutoFit/>
          </a:bodyPr>
          <a:lstStyle/>
          <a:p>
            <a:r>
              <a:rPr lang="en-US" sz="2800" dirty="0">
                <a:solidFill>
                  <a:schemeClr val="accent1">
                    <a:lumMod val="20000"/>
                    <a:lumOff val="80000"/>
                  </a:schemeClr>
                </a:solidFill>
              </a:rPr>
              <a:t>Stigma attached to eating “free” food </a:t>
            </a:r>
          </a:p>
        </p:txBody>
      </p:sp>
      <p:sp>
        <p:nvSpPr>
          <p:cNvPr id="11" name="Rectangle 10"/>
          <p:cNvSpPr/>
          <p:nvPr/>
        </p:nvSpPr>
        <p:spPr>
          <a:xfrm>
            <a:off x="3218538" y="6004479"/>
            <a:ext cx="7005444" cy="523220"/>
          </a:xfrm>
          <a:prstGeom prst="rect">
            <a:avLst/>
          </a:prstGeom>
        </p:spPr>
        <p:txBody>
          <a:bodyPr wrap="none">
            <a:spAutoFit/>
          </a:bodyPr>
          <a:lstStyle/>
          <a:p>
            <a:r>
              <a:rPr lang="en-US" sz="2800" b="1" dirty="0"/>
              <a:t>Stigma attached to eating “free” food </a:t>
            </a:r>
          </a:p>
        </p:txBody>
      </p:sp>
    </p:spTree>
    <p:extLst>
      <p:ext uri="{BB962C8B-B14F-4D97-AF65-F5344CB8AC3E}">
        <p14:creationId xmlns:p14="http://schemas.microsoft.com/office/powerpoint/2010/main" val="31657334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3255" y="759654"/>
            <a:ext cx="8946541" cy="2532185"/>
          </a:xfrm>
        </p:spPr>
        <p:txBody>
          <a:bodyPr>
            <a:normAutofit/>
          </a:bodyPr>
          <a:lstStyle/>
          <a:p>
            <a:pPr marL="0" indent="0">
              <a:buNone/>
            </a:pPr>
            <a:r>
              <a:rPr lang="en-US" sz="3300" b="1" dirty="0" smtClean="0"/>
              <a:t>“Some </a:t>
            </a:r>
            <a:r>
              <a:rPr lang="en-US" sz="3300" b="1" dirty="0"/>
              <a:t>high schools are finding that students would rather go hungry than be identified as recipients of free </a:t>
            </a:r>
            <a:r>
              <a:rPr lang="en-US" sz="3300" b="1" dirty="0" smtClean="0"/>
              <a:t>lunches” </a:t>
            </a:r>
            <a:r>
              <a:rPr lang="en-US" sz="3300" b="1" baseline="30000" dirty="0" smtClean="0"/>
              <a:t>11</a:t>
            </a:r>
          </a:p>
          <a:p>
            <a:pPr marL="0" indent="0" algn="r">
              <a:buNone/>
            </a:pPr>
            <a:r>
              <a:rPr lang="en-US" dirty="0" smtClean="0"/>
              <a:t>-</a:t>
            </a:r>
            <a:r>
              <a:rPr lang="en-US" dirty="0" err="1" smtClean="0"/>
              <a:t>Karen,S</a:t>
            </a:r>
            <a:r>
              <a:rPr lang="en-US" dirty="0" smtClean="0"/>
              <a:t>. 2008. Erasing </a:t>
            </a:r>
            <a:r>
              <a:rPr lang="en-US" dirty="0"/>
              <a:t>the Stigma of Subsidized School Meals</a:t>
            </a:r>
          </a:p>
          <a:p>
            <a:pPr marL="0" indent="0">
              <a:buNone/>
            </a:pPr>
            <a:endParaRPr lang="en-US" sz="3300" dirty="0"/>
          </a:p>
        </p:txBody>
      </p:sp>
      <p:pic>
        <p:nvPicPr>
          <p:cNvPr id="4" name="Content Placeholder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50658"/>
            <a:ext cx="12173053" cy="2521832"/>
          </a:xfrm>
          <a:prstGeom prst="rect">
            <a:avLst/>
          </a:prstGeom>
        </p:spPr>
      </p:pic>
    </p:spTree>
    <p:extLst>
      <p:ext uri="{BB962C8B-B14F-4D97-AF65-F5344CB8AC3E}">
        <p14:creationId xmlns:p14="http://schemas.microsoft.com/office/powerpoint/2010/main" val="153959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can we do about it?</a:t>
            </a:r>
            <a:endParaRPr lang="en-US" b="1" dirty="0"/>
          </a:p>
        </p:txBody>
      </p:sp>
      <p:graphicFrame>
        <p:nvGraphicFramePr>
          <p:cNvPr id="4" name="Table 3"/>
          <p:cNvGraphicFramePr>
            <a:graphicFrameLocks noGrp="1"/>
          </p:cNvGraphicFramePr>
          <p:nvPr>
            <p:extLst>
              <p:ext uri="{D42A27DB-BD31-4B8C-83A1-F6EECF244321}">
                <p14:modId xmlns:p14="http://schemas.microsoft.com/office/powerpoint/2010/main" val="1129517361"/>
              </p:ext>
            </p:extLst>
          </p:nvPr>
        </p:nvGraphicFramePr>
        <p:xfrm>
          <a:off x="1" y="2200486"/>
          <a:ext cx="12192002" cy="4600364"/>
        </p:xfrm>
        <a:graphic>
          <a:graphicData uri="http://schemas.openxmlformats.org/drawingml/2006/table">
            <a:tbl>
              <a:tblPr firstRow="1" bandRow="1">
                <a:tableStyleId>{3B4B98B0-60AC-42C2-AFA5-B58CD77FA1E5}</a:tableStyleId>
              </a:tblPr>
              <a:tblGrid>
                <a:gridCol w="6096001">
                  <a:extLst>
                    <a:ext uri="{9D8B030D-6E8A-4147-A177-3AD203B41FA5}">
                      <a16:colId xmlns:a16="http://schemas.microsoft.com/office/drawing/2014/main" xmlns="" val="2603583868"/>
                    </a:ext>
                  </a:extLst>
                </a:gridCol>
                <a:gridCol w="6096001">
                  <a:extLst>
                    <a:ext uri="{9D8B030D-6E8A-4147-A177-3AD203B41FA5}">
                      <a16:colId xmlns:a16="http://schemas.microsoft.com/office/drawing/2014/main" xmlns="" val="443321888"/>
                    </a:ext>
                  </a:extLst>
                </a:gridCol>
              </a:tblGrid>
              <a:tr h="0">
                <a:tc>
                  <a:txBody>
                    <a:bodyPr/>
                    <a:lstStyle/>
                    <a:p>
                      <a:pPr algn="ctr"/>
                      <a:r>
                        <a:rPr lang="en-US" sz="3000" dirty="0" smtClean="0"/>
                        <a:t>Don’t…</a:t>
                      </a:r>
                      <a:endParaRPr lang="en-US" sz="3000" dirty="0"/>
                    </a:p>
                  </a:txBody>
                  <a:tcPr/>
                </a:tc>
                <a:tc>
                  <a:txBody>
                    <a:bodyPr/>
                    <a:lstStyle/>
                    <a:p>
                      <a:r>
                        <a:rPr lang="en-US" sz="3000" dirty="0" smtClean="0"/>
                        <a:t>Instead…</a:t>
                      </a:r>
                      <a:endParaRPr lang="en-US" sz="3000" dirty="0"/>
                    </a:p>
                  </a:txBody>
                  <a:tcPr/>
                </a:tc>
                <a:extLst>
                  <a:ext uri="{0D108BD9-81ED-4DB2-BD59-A6C34878D82A}">
                    <a16:rowId xmlns:a16="http://schemas.microsoft.com/office/drawing/2014/main" xmlns="" val="2399012711"/>
                  </a:ext>
                </a:extLst>
              </a:tr>
              <a:tr h="158284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000" dirty="0" smtClean="0"/>
                        <a:t>Don’t have different lines for cash-paying (a la cate) and free/reduced lunches.</a:t>
                      </a:r>
                    </a:p>
                  </a:txBody>
                  <a:tcPr/>
                </a:tc>
                <a:tc>
                  <a:txBody>
                    <a:bodyPr/>
                    <a:lstStyle/>
                    <a:p>
                      <a:r>
                        <a:rPr lang="en-US" sz="3000" dirty="0" smtClean="0"/>
                        <a:t>Have all students in one line, and make paying method as smooth</a:t>
                      </a:r>
                      <a:r>
                        <a:rPr lang="en-US" sz="3000" baseline="0" dirty="0" smtClean="0"/>
                        <a:t> as possible for all.</a:t>
                      </a:r>
                      <a:endParaRPr lang="en-US" sz="3000" dirty="0"/>
                    </a:p>
                  </a:txBody>
                  <a:tcPr/>
                </a:tc>
                <a:extLst>
                  <a:ext uri="{0D108BD9-81ED-4DB2-BD59-A6C34878D82A}">
                    <a16:rowId xmlns:a16="http://schemas.microsoft.com/office/drawing/2014/main" xmlns="" val="152251814"/>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000" dirty="0" smtClean="0"/>
                        <a:t>Don’t stamps kids, or give them wristbands. </a:t>
                      </a:r>
                    </a:p>
                  </a:txBody>
                  <a:tcPr/>
                </a:tc>
                <a:tc>
                  <a:txBody>
                    <a:bodyPr/>
                    <a:lstStyle/>
                    <a:p>
                      <a:r>
                        <a:rPr lang="en-US" sz="3000" dirty="0" smtClean="0"/>
                        <a:t>If reminders about payment are needed, send</a:t>
                      </a:r>
                      <a:r>
                        <a:rPr lang="en-US" sz="3000" baseline="0" dirty="0" smtClean="0"/>
                        <a:t> a message home separate from student.</a:t>
                      </a:r>
                      <a:endParaRPr lang="en-US" sz="3000" dirty="0"/>
                    </a:p>
                  </a:txBody>
                  <a:tcPr/>
                </a:tc>
                <a:extLst>
                  <a:ext uri="{0D108BD9-81ED-4DB2-BD59-A6C34878D82A}">
                    <a16:rowId xmlns:a16="http://schemas.microsoft.com/office/drawing/2014/main" xmlns="" val="3107032094"/>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000" dirty="0" smtClean="0"/>
                        <a:t>Don’t provide different foods or service styles.</a:t>
                      </a:r>
                    </a:p>
                  </a:txBody>
                  <a:tcPr/>
                </a:tc>
                <a:tc>
                  <a:txBody>
                    <a:bodyPr/>
                    <a:lstStyle/>
                    <a:p>
                      <a:r>
                        <a:rPr lang="en-US" sz="3000" dirty="0" smtClean="0"/>
                        <a:t>Have all foods fall under the same nutritional requirements.</a:t>
                      </a:r>
                      <a:endParaRPr lang="en-US" sz="3000" dirty="0"/>
                    </a:p>
                  </a:txBody>
                  <a:tcPr/>
                </a:tc>
                <a:extLst>
                  <a:ext uri="{0D108BD9-81ED-4DB2-BD59-A6C34878D82A}">
                    <a16:rowId xmlns:a16="http://schemas.microsoft.com/office/drawing/2014/main" xmlns="" val="1465339271"/>
                  </a:ext>
                </a:extLst>
              </a:tr>
            </a:tbl>
          </a:graphicData>
        </a:graphic>
      </p:graphicFrame>
      <p:sp>
        <p:nvSpPr>
          <p:cNvPr id="5" name="Title 1"/>
          <p:cNvSpPr txBox="1">
            <a:spLocks/>
          </p:cNvSpPr>
          <p:nvPr/>
        </p:nvSpPr>
        <p:spPr>
          <a:xfrm>
            <a:off x="1" y="1510117"/>
            <a:ext cx="12192000"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smtClean="0">
                <a:solidFill>
                  <a:schemeClr val="accent2"/>
                </a:solidFill>
              </a:rPr>
              <a:t>During lunch</a:t>
            </a:r>
            <a:r>
              <a:rPr lang="en-US" baseline="30000" dirty="0" smtClean="0">
                <a:solidFill>
                  <a:schemeClr val="accent2"/>
                </a:solidFill>
              </a:rPr>
              <a:t>10,11</a:t>
            </a:r>
            <a:endParaRPr lang="en-US" dirty="0">
              <a:solidFill>
                <a:schemeClr val="accent2"/>
              </a:solidFill>
            </a:endParaRPr>
          </a:p>
        </p:txBody>
      </p:sp>
    </p:spTree>
    <p:extLst>
      <p:ext uri="{BB962C8B-B14F-4D97-AF65-F5344CB8AC3E}">
        <p14:creationId xmlns:p14="http://schemas.microsoft.com/office/powerpoint/2010/main" val="12322561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can we do about it?</a:t>
            </a:r>
            <a:endParaRPr lang="en-US" b="1" dirty="0"/>
          </a:p>
        </p:txBody>
      </p:sp>
      <p:graphicFrame>
        <p:nvGraphicFramePr>
          <p:cNvPr id="4" name="Table 3"/>
          <p:cNvGraphicFramePr>
            <a:graphicFrameLocks noGrp="1"/>
          </p:cNvGraphicFramePr>
          <p:nvPr>
            <p:extLst>
              <p:ext uri="{D42A27DB-BD31-4B8C-83A1-F6EECF244321}">
                <p14:modId xmlns:p14="http://schemas.microsoft.com/office/powerpoint/2010/main" val="3404728947"/>
              </p:ext>
            </p:extLst>
          </p:nvPr>
        </p:nvGraphicFramePr>
        <p:xfrm>
          <a:off x="1" y="2200486"/>
          <a:ext cx="12192002" cy="4600364"/>
        </p:xfrm>
        <a:graphic>
          <a:graphicData uri="http://schemas.openxmlformats.org/drawingml/2006/table">
            <a:tbl>
              <a:tblPr firstRow="1" bandRow="1">
                <a:tableStyleId>{3B4B98B0-60AC-42C2-AFA5-B58CD77FA1E5}</a:tableStyleId>
              </a:tblPr>
              <a:tblGrid>
                <a:gridCol w="6096001">
                  <a:extLst>
                    <a:ext uri="{9D8B030D-6E8A-4147-A177-3AD203B41FA5}">
                      <a16:colId xmlns:a16="http://schemas.microsoft.com/office/drawing/2014/main" xmlns="" val="2603583868"/>
                    </a:ext>
                  </a:extLst>
                </a:gridCol>
                <a:gridCol w="6096001">
                  <a:extLst>
                    <a:ext uri="{9D8B030D-6E8A-4147-A177-3AD203B41FA5}">
                      <a16:colId xmlns:a16="http://schemas.microsoft.com/office/drawing/2014/main" xmlns="" val="443321888"/>
                    </a:ext>
                  </a:extLst>
                </a:gridCol>
              </a:tblGrid>
              <a:tr h="0">
                <a:tc>
                  <a:txBody>
                    <a:bodyPr/>
                    <a:lstStyle/>
                    <a:p>
                      <a:pPr algn="ctr"/>
                      <a:r>
                        <a:rPr lang="en-US" sz="3000" dirty="0" smtClean="0"/>
                        <a:t>Don’t…</a:t>
                      </a:r>
                      <a:endParaRPr lang="en-US" sz="3000" dirty="0"/>
                    </a:p>
                  </a:txBody>
                  <a:tcPr/>
                </a:tc>
                <a:tc>
                  <a:txBody>
                    <a:bodyPr/>
                    <a:lstStyle/>
                    <a:p>
                      <a:r>
                        <a:rPr lang="en-US" sz="3000" dirty="0" smtClean="0"/>
                        <a:t>Instead…</a:t>
                      </a:r>
                      <a:endParaRPr lang="en-US" sz="3000" dirty="0"/>
                    </a:p>
                  </a:txBody>
                  <a:tcPr/>
                </a:tc>
                <a:extLst>
                  <a:ext uri="{0D108BD9-81ED-4DB2-BD59-A6C34878D82A}">
                    <a16:rowId xmlns:a16="http://schemas.microsoft.com/office/drawing/2014/main" xmlns="" val="2399012711"/>
                  </a:ext>
                </a:extLst>
              </a:tr>
              <a:tr h="158284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000" dirty="0" smtClean="0"/>
                        <a:t>Don’t emphasize</a:t>
                      </a:r>
                      <a:r>
                        <a:rPr lang="en-US" sz="3000" baseline="0" dirty="0" smtClean="0"/>
                        <a:t> site/service as a “free food program”.</a:t>
                      </a:r>
                      <a:endParaRPr lang="en-US" sz="3000" dirty="0" smtClean="0"/>
                    </a:p>
                  </a:txBody>
                  <a:tcPr/>
                </a:tc>
                <a:tc>
                  <a:txBody>
                    <a:bodyPr/>
                    <a:lstStyle/>
                    <a:p>
                      <a:r>
                        <a:rPr lang="en-US" sz="3000" dirty="0" smtClean="0"/>
                        <a:t>Use a holistic approach where</a:t>
                      </a:r>
                      <a:r>
                        <a:rPr lang="en-US" sz="3000" baseline="0" dirty="0" smtClean="0"/>
                        <a:t> service sites aren’t just for meals, but inclusive activities.</a:t>
                      </a:r>
                      <a:endParaRPr lang="en-US" sz="3000" dirty="0"/>
                    </a:p>
                  </a:txBody>
                  <a:tcPr/>
                </a:tc>
                <a:extLst>
                  <a:ext uri="{0D108BD9-81ED-4DB2-BD59-A6C34878D82A}">
                    <a16:rowId xmlns:a16="http://schemas.microsoft.com/office/drawing/2014/main" xmlns="" val="152251814"/>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000" dirty="0" smtClean="0"/>
                        <a:t>Don’t advertise the</a:t>
                      </a:r>
                      <a:r>
                        <a:rPr lang="en-US" sz="3000" baseline="0" dirty="0" smtClean="0"/>
                        <a:t> site/service as</a:t>
                      </a:r>
                      <a:r>
                        <a:rPr lang="en-US" sz="3000" dirty="0" smtClean="0"/>
                        <a:t> just for kids.</a:t>
                      </a:r>
                    </a:p>
                  </a:txBody>
                  <a:tcPr/>
                </a:tc>
                <a:tc>
                  <a:txBody>
                    <a:bodyPr/>
                    <a:lstStyle/>
                    <a:p>
                      <a:r>
                        <a:rPr lang="en-US" sz="3000" dirty="0" smtClean="0"/>
                        <a:t>Provide</a:t>
                      </a:r>
                      <a:r>
                        <a:rPr lang="en-US" sz="3000" baseline="0" dirty="0" smtClean="0"/>
                        <a:t> volunteer, work, or mentoring opportunities for middle and high school students.</a:t>
                      </a:r>
                      <a:endParaRPr lang="en-US" sz="3000" dirty="0"/>
                    </a:p>
                  </a:txBody>
                  <a:tcPr/>
                </a:tc>
                <a:extLst>
                  <a:ext uri="{0D108BD9-81ED-4DB2-BD59-A6C34878D82A}">
                    <a16:rowId xmlns:a16="http://schemas.microsoft.com/office/drawing/2014/main" xmlns="" val="3107032094"/>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000" dirty="0" smtClean="0"/>
                    </a:p>
                  </a:txBody>
                  <a:tcPr/>
                </a:tc>
                <a:tc>
                  <a:txBody>
                    <a:bodyPr/>
                    <a:lstStyle/>
                    <a:p>
                      <a:endParaRPr lang="en-US" sz="3000" dirty="0"/>
                    </a:p>
                  </a:txBody>
                  <a:tcPr/>
                </a:tc>
                <a:extLst>
                  <a:ext uri="{0D108BD9-81ED-4DB2-BD59-A6C34878D82A}">
                    <a16:rowId xmlns:a16="http://schemas.microsoft.com/office/drawing/2014/main" xmlns="" val="1465339271"/>
                  </a:ext>
                </a:extLst>
              </a:tr>
            </a:tbl>
          </a:graphicData>
        </a:graphic>
      </p:graphicFrame>
      <p:sp>
        <p:nvSpPr>
          <p:cNvPr id="5" name="Title 1"/>
          <p:cNvSpPr txBox="1">
            <a:spLocks/>
          </p:cNvSpPr>
          <p:nvPr/>
        </p:nvSpPr>
        <p:spPr>
          <a:xfrm>
            <a:off x="1" y="1510117"/>
            <a:ext cx="12192000"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accent2"/>
                </a:solidFill>
              </a:rPr>
              <a:t>When promoting </a:t>
            </a:r>
            <a:r>
              <a:rPr lang="en-US" dirty="0" smtClean="0">
                <a:solidFill>
                  <a:schemeClr val="accent2"/>
                </a:solidFill>
              </a:rPr>
              <a:t>services</a:t>
            </a:r>
            <a:r>
              <a:rPr lang="en-US" baseline="30000" dirty="0" smtClean="0">
                <a:solidFill>
                  <a:schemeClr val="accent2"/>
                </a:solidFill>
              </a:rPr>
              <a:t>12</a:t>
            </a:r>
            <a:endParaRPr lang="en-US" dirty="0">
              <a:solidFill>
                <a:schemeClr val="accent2"/>
              </a:solidFill>
            </a:endParaRPr>
          </a:p>
        </p:txBody>
      </p:sp>
    </p:spTree>
    <p:extLst>
      <p:ext uri="{BB962C8B-B14F-4D97-AF65-F5344CB8AC3E}">
        <p14:creationId xmlns:p14="http://schemas.microsoft.com/office/powerpoint/2010/main" val="23495796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can we do about it?</a:t>
            </a:r>
          </a:p>
        </p:txBody>
      </p:sp>
      <p:pic>
        <p:nvPicPr>
          <p:cNvPr id="6" name="Picture 5"/>
          <p:cNvPicPr>
            <a:picLocks noChangeAspect="1"/>
          </p:cNvPicPr>
          <p:nvPr/>
        </p:nvPicPr>
        <p:blipFill rotWithShape="1">
          <a:blip r:embed="rId3"/>
          <a:srcRect l="4332" t="4920" r="4182" b="6512"/>
          <a:stretch/>
        </p:blipFill>
        <p:spPr>
          <a:xfrm>
            <a:off x="2156605" y="2346384"/>
            <a:ext cx="7246188" cy="346781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17077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Let’s talk about it…</a:t>
            </a:r>
            <a:endParaRPr lang="en-US"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88878108"/>
              </p:ext>
            </p:extLst>
          </p:nvPr>
        </p:nvGraphicFramePr>
        <p:xfrm>
          <a:off x="765687" y="1853248"/>
          <a:ext cx="10615075" cy="4790440"/>
        </p:xfrm>
        <a:graphic>
          <a:graphicData uri="http://schemas.openxmlformats.org/drawingml/2006/table">
            <a:tbl>
              <a:tblPr firstRow="1" bandRow="1">
                <a:tableStyleId>{2D5ABB26-0587-4C30-8999-92F81FD0307C}</a:tableStyleId>
              </a:tblPr>
              <a:tblGrid>
                <a:gridCol w="10615075">
                  <a:extLst>
                    <a:ext uri="{9D8B030D-6E8A-4147-A177-3AD203B41FA5}">
                      <a16:colId xmlns:a16="http://schemas.microsoft.com/office/drawing/2014/main" xmlns="" val="2626131295"/>
                    </a:ext>
                  </a:extLst>
                </a:gridCol>
              </a:tblGrid>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300" b="1" dirty="0" smtClean="0">
                          <a:solidFill>
                            <a:schemeClr val="bg1"/>
                          </a:solidFill>
                        </a:rPr>
                        <a:t>1. </a:t>
                      </a:r>
                      <a:r>
                        <a:rPr lang="en-US" sz="3300" dirty="0" smtClean="0">
                          <a:solidFill>
                            <a:schemeClr val="bg1"/>
                          </a:solidFill>
                        </a:rPr>
                        <a:t>What are challenges you see in your school?</a:t>
                      </a:r>
                      <a:endParaRPr lang="en-US" sz="3300" b="0" dirty="0">
                        <a:solidFill>
                          <a:schemeClr val="bg1"/>
                        </a:solidFill>
                        <a:latin typeface="Calibri" panose="020F0502020204030204" pitchFamily="34" charset="0"/>
                      </a:endParaRPr>
                    </a:p>
                  </a:txBody>
                  <a:tcPr>
                    <a:solidFill>
                      <a:schemeClr val="tx2">
                        <a:lumMod val="75000"/>
                      </a:schemeClr>
                    </a:solidFill>
                  </a:tcPr>
                </a:tc>
                <a:extLst>
                  <a:ext uri="{0D108BD9-81ED-4DB2-BD59-A6C34878D82A}">
                    <a16:rowId xmlns:a16="http://schemas.microsoft.com/office/drawing/2014/main" xmlns="" val="1256286973"/>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300" b="1" dirty="0" smtClean="0">
                          <a:solidFill>
                            <a:schemeClr val="bg1"/>
                          </a:solidFill>
                        </a:rPr>
                        <a:t>2. </a:t>
                      </a:r>
                      <a:r>
                        <a:rPr lang="en-US" sz="3300" dirty="0" smtClean="0">
                          <a:solidFill>
                            <a:schemeClr val="bg1"/>
                          </a:solidFill>
                        </a:rPr>
                        <a:t>What are ways you have combated it?</a:t>
                      </a:r>
                      <a:endParaRPr lang="en-US" sz="3300" b="0" dirty="0">
                        <a:solidFill>
                          <a:schemeClr val="bg1"/>
                        </a:solidFill>
                        <a:latin typeface="Calibri" panose="020F0502020204030204" pitchFamily="34" charset="0"/>
                      </a:endParaRPr>
                    </a:p>
                  </a:txBody>
                  <a:tcPr>
                    <a:solidFill>
                      <a:srgbClr val="E6E6E6"/>
                    </a:solidFill>
                  </a:tcPr>
                </a:tc>
                <a:extLst>
                  <a:ext uri="{0D108BD9-81ED-4DB2-BD59-A6C34878D82A}">
                    <a16:rowId xmlns:a16="http://schemas.microsoft.com/office/drawing/2014/main" xmlns="" val="707066257"/>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300" b="1" dirty="0" smtClean="0">
                          <a:solidFill>
                            <a:schemeClr val="bg1"/>
                          </a:solidFill>
                        </a:rPr>
                        <a:t>3. </a:t>
                      </a:r>
                      <a:r>
                        <a:rPr lang="en-US" sz="3300" dirty="0" smtClean="0">
                          <a:solidFill>
                            <a:schemeClr val="bg1"/>
                          </a:solidFill>
                        </a:rPr>
                        <a:t>What additional services does your site host?</a:t>
                      </a:r>
                      <a:endParaRPr lang="en-US" sz="3300" b="0" dirty="0">
                        <a:solidFill>
                          <a:schemeClr val="bg1"/>
                        </a:solidFill>
                        <a:latin typeface="Calibri" panose="020F0502020204030204" pitchFamily="34" charset="0"/>
                      </a:endParaRPr>
                    </a:p>
                  </a:txBody>
                  <a:tcPr>
                    <a:solidFill>
                      <a:schemeClr val="tx2">
                        <a:lumMod val="75000"/>
                      </a:schemeClr>
                    </a:solidFill>
                  </a:tcPr>
                </a:tc>
                <a:extLst>
                  <a:ext uri="{0D108BD9-81ED-4DB2-BD59-A6C34878D82A}">
                    <a16:rowId xmlns:a16="http://schemas.microsoft.com/office/drawing/2014/main" xmlns="" val="991780862"/>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300" b="1" dirty="0" smtClean="0">
                          <a:solidFill>
                            <a:schemeClr val="bg1"/>
                          </a:solidFill>
                        </a:rPr>
                        <a:t>4. </a:t>
                      </a:r>
                      <a:r>
                        <a:rPr lang="en-US" sz="3300" dirty="0" smtClean="0">
                          <a:solidFill>
                            <a:schemeClr val="bg1"/>
                          </a:solidFill>
                        </a:rPr>
                        <a:t>What are we doing that works?</a:t>
                      </a:r>
                      <a:endParaRPr lang="en-US" sz="3300" b="0" dirty="0">
                        <a:solidFill>
                          <a:schemeClr val="bg1"/>
                        </a:solidFill>
                        <a:latin typeface="Calibri" panose="020F0502020204030204" pitchFamily="34" charset="0"/>
                      </a:endParaRPr>
                    </a:p>
                  </a:txBody>
                  <a:tcPr>
                    <a:solidFill>
                      <a:srgbClr val="E6E6E6"/>
                    </a:solidFill>
                  </a:tcPr>
                </a:tc>
                <a:extLst>
                  <a:ext uri="{0D108BD9-81ED-4DB2-BD59-A6C34878D82A}">
                    <a16:rowId xmlns:a16="http://schemas.microsoft.com/office/drawing/2014/main" xmlns="" val="806384927"/>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300" b="1" dirty="0" smtClean="0">
                          <a:solidFill>
                            <a:schemeClr val="bg1"/>
                          </a:solidFill>
                        </a:rPr>
                        <a:t>5. </a:t>
                      </a:r>
                      <a:r>
                        <a:rPr lang="en-US" sz="3300" dirty="0" smtClean="0">
                          <a:solidFill>
                            <a:schemeClr val="bg1"/>
                          </a:solidFill>
                        </a:rPr>
                        <a:t>What are we doing that can be improved?</a:t>
                      </a:r>
                      <a:endParaRPr lang="en-US" sz="3300" b="0" dirty="0">
                        <a:solidFill>
                          <a:schemeClr val="bg1"/>
                        </a:solidFill>
                        <a:latin typeface="Calibri" panose="020F0502020204030204" pitchFamily="34" charset="0"/>
                      </a:endParaRPr>
                    </a:p>
                  </a:txBody>
                  <a:tcPr>
                    <a:solidFill>
                      <a:schemeClr val="tx2">
                        <a:lumMod val="75000"/>
                      </a:schemeClr>
                    </a:solidFill>
                  </a:tcPr>
                </a:tc>
                <a:extLst>
                  <a:ext uri="{0D108BD9-81ED-4DB2-BD59-A6C34878D82A}">
                    <a16:rowId xmlns:a16="http://schemas.microsoft.com/office/drawing/2014/main" xmlns="" val="2418621419"/>
                  </a:ext>
                </a:extLst>
              </a:tr>
              <a:tr h="370840">
                <a:tc>
                  <a:txBody>
                    <a:bodyPr/>
                    <a:lstStyle/>
                    <a:p>
                      <a:pPr marL="0" marR="0" lvl="0" indent="0" algn="l" defTabSz="457200" rtl="0" eaLnBrk="1" fontAlgn="auto" latinLnBrk="0" hangingPunct="1">
                        <a:lnSpc>
                          <a:spcPct val="100000"/>
                        </a:lnSpc>
                        <a:spcBef>
                          <a:spcPts val="1000"/>
                        </a:spcBef>
                        <a:spcAft>
                          <a:spcPts val="0"/>
                        </a:spcAft>
                        <a:buClr>
                          <a:srgbClr val="FF0000"/>
                        </a:buClr>
                        <a:buSzPct val="80000"/>
                        <a:buFont typeface="+mj-lt"/>
                        <a:buNone/>
                        <a:tabLst/>
                        <a:defRPr/>
                      </a:pPr>
                      <a:r>
                        <a:rPr kumimoji="0" lang="en-US" sz="3300" b="1" u="none" strike="noStrike" kern="1200" cap="none" spc="0" normalizeH="0" baseline="0" noProof="0" dirty="0" smtClean="0">
                          <a:ln>
                            <a:noFill/>
                          </a:ln>
                          <a:solidFill>
                            <a:schemeClr val="bg1"/>
                          </a:solidFill>
                          <a:effectLst/>
                          <a:uLnTx/>
                          <a:uFillTx/>
                        </a:rPr>
                        <a:t>6. </a:t>
                      </a:r>
                      <a:r>
                        <a:rPr kumimoji="0" lang="en-US" sz="3300" u="none" strike="noStrike" kern="1200" cap="none" spc="0" normalizeH="0" baseline="0" noProof="0" dirty="0" smtClean="0">
                          <a:ln>
                            <a:noFill/>
                          </a:ln>
                          <a:solidFill>
                            <a:schemeClr val="bg1"/>
                          </a:solidFill>
                          <a:effectLst/>
                          <a:uLnTx/>
                          <a:uFillTx/>
                        </a:rPr>
                        <a:t>What else can we do?</a:t>
                      </a:r>
                      <a:endParaRPr kumimoji="0" lang="en-US" sz="3300" b="0" i="0" u="none" strike="noStrike" kern="1200" cap="none" spc="0" normalizeH="0" baseline="0" noProof="0" dirty="0" smtClean="0">
                        <a:ln>
                          <a:noFill/>
                        </a:ln>
                        <a:solidFill>
                          <a:schemeClr val="bg1"/>
                        </a:solidFill>
                        <a:effectLst/>
                        <a:uLnTx/>
                        <a:uFillTx/>
                        <a:latin typeface="Calibri" panose="020F0502020204030204" pitchFamily="34" charset="0"/>
                        <a:ea typeface="+mj-ea"/>
                        <a:cs typeface="+mj-cs"/>
                      </a:endParaRPr>
                    </a:p>
                  </a:txBody>
                  <a:tcPr>
                    <a:solidFill>
                      <a:srgbClr val="E6E6E6"/>
                    </a:solidFill>
                  </a:tcPr>
                </a:tc>
                <a:extLst>
                  <a:ext uri="{0D108BD9-81ED-4DB2-BD59-A6C34878D82A}">
                    <a16:rowId xmlns:a16="http://schemas.microsoft.com/office/drawing/2014/main" xmlns="" val="3163795270"/>
                  </a:ext>
                </a:extLst>
              </a:tr>
              <a:tr h="370840">
                <a:tc>
                  <a:txBody>
                    <a:bodyPr/>
                    <a:lstStyle/>
                    <a:p>
                      <a:pPr marL="0" marR="0" lvl="0" indent="0" algn="l" defTabSz="457200" rtl="0" eaLnBrk="1" fontAlgn="auto" latinLnBrk="0" hangingPunct="1">
                        <a:lnSpc>
                          <a:spcPct val="100000"/>
                        </a:lnSpc>
                        <a:spcBef>
                          <a:spcPts val="1000"/>
                        </a:spcBef>
                        <a:spcAft>
                          <a:spcPts val="0"/>
                        </a:spcAft>
                        <a:buClr>
                          <a:srgbClr val="FF0000"/>
                        </a:buClr>
                        <a:buSzPct val="80000"/>
                        <a:buFont typeface="+mj-lt"/>
                        <a:buNone/>
                        <a:tabLst/>
                        <a:defRPr/>
                      </a:pPr>
                      <a:r>
                        <a:rPr kumimoji="0" lang="en-US" sz="3300" b="1" u="none" strike="noStrike" kern="1200" cap="none" spc="0" normalizeH="0" baseline="0" noProof="0" dirty="0" smtClean="0">
                          <a:ln>
                            <a:noFill/>
                          </a:ln>
                          <a:solidFill>
                            <a:schemeClr val="bg1"/>
                          </a:solidFill>
                          <a:effectLst/>
                          <a:uLnTx/>
                          <a:uFillTx/>
                        </a:rPr>
                        <a:t>7. </a:t>
                      </a:r>
                      <a:r>
                        <a:rPr kumimoji="0" lang="en-US" sz="3300" u="none" strike="noStrike" kern="1200" cap="none" spc="0" normalizeH="0" baseline="0" noProof="0" dirty="0" smtClean="0">
                          <a:ln>
                            <a:noFill/>
                          </a:ln>
                          <a:solidFill>
                            <a:schemeClr val="bg1"/>
                          </a:solidFill>
                          <a:effectLst/>
                          <a:uLnTx/>
                          <a:uFillTx/>
                        </a:rPr>
                        <a:t>How can we be of assistance to one another?</a:t>
                      </a:r>
                    </a:p>
                    <a:p>
                      <a:pPr marL="0" marR="0" lvl="0" indent="0" algn="l" defTabSz="457200" rtl="0" eaLnBrk="1" fontAlgn="auto" latinLnBrk="0" hangingPunct="1">
                        <a:lnSpc>
                          <a:spcPct val="100000"/>
                        </a:lnSpc>
                        <a:spcBef>
                          <a:spcPts val="1000"/>
                        </a:spcBef>
                        <a:spcAft>
                          <a:spcPts val="0"/>
                        </a:spcAft>
                        <a:buClr>
                          <a:srgbClr val="FF0000"/>
                        </a:buClr>
                        <a:buSzPct val="80000"/>
                        <a:buFont typeface="+mj-lt"/>
                        <a:buNone/>
                        <a:tabLst/>
                        <a:defRPr/>
                      </a:pPr>
                      <a:r>
                        <a:rPr kumimoji="0" lang="en-US" sz="3300" b="0" i="0" u="none" strike="noStrike" kern="1200" cap="none" spc="0" normalizeH="0" baseline="0" noProof="0" dirty="0" smtClean="0">
                          <a:ln>
                            <a:noFill/>
                          </a:ln>
                          <a:solidFill>
                            <a:schemeClr val="bg1"/>
                          </a:solidFill>
                          <a:effectLst/>
                          <a:uLnTx/>
                          <a:uFillTx/>
                          <a:latin typeface="Calibri" panose="020F0502020204030204" pitchFamily="34" charset="0"/>
                          <a:ea typeface="+mj-ea"/>
                          <a:cs typeface="+mj-cs"/>
                        </a:rPr>
                        <a:t>    Who are possible </a:t>
                      </a:r>
                      <a:r>
                        <a:rPr kumimoji="0" lang="en-US" sz="3300" b="0" i="0" u="sng" strike="noStrike" kern="1200" cap="none" spc="0" normalizeH="0" baseline="0" noProof="0" dirty="0" smtClean="0">
                          <a:ln>
                            <a:noFill/>
                          </a:ln>
                          <a:solidFill>
                            <a:schemeClr val="bg1"/>
                          </a:solidFill>
                          <a:effectLst/>
                          <a:uLnTx/>
                          <a:uFillTx/>
                          <a:latin typeface="Calibri" panose="020F0502020204030204" pitchFamily="34" charset="0"/>
                          <a:ea typeface="+mj-ea"/>
                          <a:cs typeface="+mj-cs"/>
                        </a:rPr>
                        <a:t>community partners </a:t>
                      </a:r>
                      <a:r>
                        <a:rPr kumimoji="0" lang="en-US" sz="3300" b="0" i="0" u="none" strike="noStrike" kern="1200" cap="none" spc="0" normalizeH="0" baseline="0" noProof="0" dirty="0" smtClean="0">
                          <a:ln>
                            <a:noFill/>
                          </a:ln>
                          <a:solidFill>
                            <a:schemeClr val="bg1"/>
                          </a:solidFill>
                          <a:effectLst/>
                          <a:uLnTx/>
                          <a:uFillTx/>
                          <a:latin typeface="Calibri" panose="020F0502020204030204" pitchFamily="34" charset="0"/>
                          <a:ea typeface="+mj-ea"/>
                          <a:cs typeface="+mj-cs"/>
                        </a:rPr>
                        <a:t>that can assist us?</a:t>
                      </a:r>
                      <a:endParaRPr kumimoji="0" lang="en-US" sz="3300" b="0" i="0" u="none" strike="noStrike" kern="1200" cap="none" spc="0" normalizeH="0" baseline="0" noProof="0" dirty="0">
                        <a:ln>
                          <a:noFill/>
                        </a:ln>
                        <a:solidFill>
                          <a:schemeClr val="bg1"/>
                        </a:solidFill>
                        <a:effectLst/>
                        <a:uLnTx/>
                        <a:uFillTx/>
                        <a:latin typeface="Calibri" panose="020F0502020204030204" pitchFamily="34" charset="0"/>
                        <a:ea typeface="+mj-ea"/>
                        <a:cs typeface="+mj-cs"/>
                      </a:endParaRPr>
                    </a:p>
                  </a:txBody>
                  <a:tcPr>
                    <a:solidFill>
                      <a:schemeClr val="tx2">
                        <a:lumMod val="75000"/>
                      </a:schemeClr>
                    </a:solidFill>
                  </a:tcPr>
                </a:tc>
                <a:extLst>
                  <a:ext uri="{0D108BD9-81ED-4DB2-BD59-A6C34878D82A}">
                    <a16:rowId xmlns:a16="http://schemas.microsoft.com/office/drawing/2014/main" xmlns="" val="3557901905"/>
                  </a:ext>
                </a:extLst>
              </a:tr>
            </a:tbl>
          </a:graphicData>
        </a:graphic>
      </p:graphicFrame>
    </p:spTree>
    <p:extLst>
      <p:ext uri="{BB962C8B-B14F-4D97-AF65-F5344CB8AC3E}">
        <p14:creationId xmlns:p14="http://schemas.microsoft.com/office/powerpoint/2010/main" val="15712078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62000"/>
                <a:hueMod val="108000"/>
                <a:satMod val="164000"/>
                <a:lumMod val="69000"/>
              </a:schemeClr>
              <a:schemeClr val="bg2">
                <a:tint val="96000"/>
                <a:hueMod val="90000"/>
                <a:satMod val="130000"/>
                <a:lumMod val="134000"/>
              </a:schemeClr>
            </a:duotone>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make them APA</a:t>
            </a:r>
            <a:endParaRPr lang="en-US" dirty="0"/>
          </a:p>
        </p:txBody>
      </p:sp>
      <p:sp>
        <p:nvSpPr>
          <p:cNvPr id="3" name="Content Placeholder 2"/>
          <p:cNvSpPr>
            <a:spLocks noGrp="1"/>
          </p:cNvSpPr>
          <p:nvPr>
            <p:ph idx="1"/>
          </p:nvPr>
        </p:nvSpPr>
        <p:spPr>
          <a:xfrm>
            <a:off x="646112" y="1276709"/>
            <a:ext cx="11379112" cy="4465185"/>
          </a:xfrm>
        </p:spPr>
        <p:txBody>
          <a:bodyPr>
            <a:normAutofit fontScale="70000" lnSpcReduction="20000"/>
          </a:bodyPr>
          <a:lstStyle/>
          <a:p>
            <a:pPr marL="457200" indent="-457200">
              <a:buFont typeface="+mj-lt"/>
              <a:buAutoNum type="arabicPeriod"/>
            </a:pPr>
            <a:r>
              <a:rPr lang="en-US" dirty="0"/>
              <a:t>SNAP Community Characteristics - Arizona. (</a:t>
            </a:r>
            <a:r>
              <a:rPr lang="en-US" dirty="0" err="1"/>
              <a:t>n.d.</a:t>
            </a:r>
            <a:r>
              <a:rPr lang="en-US" dirty="0"/>
              <a:t>). Retrieved April 20, 2017, from </a:t>
            </a:r>
            <a:r>
              <a:rPr lang="en-US" dirty="0">
                <a:hlinkClick r:id="rId4"/>
              </a:rPr>
              <a:t>https://</a:t>
            </a:r>
            <a:r>
              <a:rPr lang="en-US" dirty="0" smtClean="0">
                <a:hlinkClick r:id="rId4"/>
              </a:rPr>
              <a:t>www.fns.usda.gov/snap-community-characteristics-arizona</a:t>
            </a:r>
            <a:endParaRPr lang="en-US" dirty="0" smtClean="0"/>
          </a:p>
          <a:p>
            <a:pPr marL="457200" indent="-457200">
              <a:buFont typeface="+mj-lt"/>
              <a:buAutoNum type="arabicPeriod"/>
            </a:pPr>
            <a:r>
              <a:rPr lang="en-US" dirty="0"/>
              <a:t>Percentage of children approved for free or reduced-price lunches for School Year 2016. (2016, February 25). Retrieved April 20, 2017, from http://www.azed.gov/health-nutrition/files/2016/12/sy2016_frpercentages_publish_2.25.2016.pdf</a:t>
            </a:r>
            <a:r>
              <a:rPr lang="en-US" dirty="0" smtClean="0"/>
              <a:t>http</a:t>
            </a:r>
            <a:r>
              <a:rPr lang="en-US" dirty="0"/>
              <a:t>://www.azed.gov/health-nutrition</a:t>
            </a:r>
            <a:r>
              <a:rPr lang="en-US" dirty="0" smtClean="0"/>
              <a:t>/</a:t>
            </a:r>
          </a:p>
          <a:p>
            <a:pPr marL="457200" indent="-457200">
              <a:buFont typeface="+mj-lt"/>
              <a:buAutoNum type="arabicPeriod"/>
            </a:pPr>
            <a:r>
              <a:rPr lang="en-US" dirty="0" smtClean="0"/>
              <a:t>United Health Foundation. American </a:t>
            </a:r>
            <a:r>
              <a:rPr lang="en-US" dirty="0"/>
              <a:t>Health Rankings. (2016, June). Retrieved April 25, 2017, from http://www.americashealthrankings.org/explore/2016-annual-report/measure/ChildPoverty/state/AZ</a:t>
            </a:r>
            <a:r>
              <a:rPr lang="en-US" dirty="0" smtClean="0"/>
              <a:t>http</a:t>
            </a:r>
            <a:r>
              <a:rPr lang="en-US" dirty="0"/>
              <a:t>://ageconsearch.tind.io//bitstream/235698/2/Do%20Personal%20Attitudes%20about%20Welfare%20Influence%20Food%20Stamp%20Participation.docx.pdf</a:t>
            </a:r>
          </a:p>
          <a:p>
            <a:pPr marL="457200" indent="-457200">
              <a:buFont typeface="+mj-lt"/>
              <a:buAutoNum type="arabicPeriod"/>
            </a:pPr>
            <a:r>
              <a:rPr lang="en-US" dirty="0"/>
              <a:t>Barr, B. M. (2000). Stigma: A Paper for Discussion. </a:t>
            </a:r>
            <a:r>
              <a:rPr lang="en-US" i="1" dirty="0"/>
              <a:t>Robert Wood Johnson Foundation </a:t>
            </a:r>
            <a:r>
              <a:rPr lang="en-US" dirty="0"/>
              <a:t>. Retrieved from http://www.coveringkidsandfamilies.org/resources/docs/Stigma.pdf</a:t>
            </a:r>
            <a:r>
              <a:rPr lang="en-US" dirty="0" smtClean="0"/>
              <a:t>http</a:t>
            </a:r>
            <a:r>
              <a:rPr lang="en-US" dirty="0"/>
              <a:t>://www.who.int/maternal_child_adolescent/topics/adolescence/development/en</a:t>
            </a:r>
            <a:r>
              <a:rPr lang="en-US" dirty="0" smtClean="0"/>
              <a:t>/</a:t>
            </a:r>
          </a:p>
          <a:p>
            <a:pPr marL="457200" indent="-457200">
              <a:buFont typeface="+mj-lt"/>
              <a:buAutoNum type="arabicPeriod"/>
            </a:pPr>
            <a:r>
              <a:rPr lang="en-US" dirty="0" err="1"/>
              <a:t>Molaison</a:t>
            </a:r>
            <a:r>
              <a:rPr lang="en-US" dirty="0"/>
              <a:t>, E. F., &amp; </a:t>
            </a:r>
            <a:r>
              <a:rPr lang="en-US" dirty="0" err="1"/>
              <a:t>Carr</a:t>
            </a:r>
            <a:r>
              <a:rPr lang="en-US" dirty="0"/>
              <a:t>, D. H. (2005). Overcoming Barriers to Participation in the Summer Food Service Program - An Identification of Best Practice Solutions . </a:t>
            </a:r>
            <a:r>
              <a:rPr lang="en-US" i="1" dirty="0"/>
              <a:t>National Food Service Management Institute–Applied Research Division</a:t>
            </a:r>
            <a:r>
              <a:rPr lang="en-US" dirty="0"/>
              <a:t>. Retrieved from http://nfsmi.org/documentlibraryfiles/PDF/20090901042814.pdf</a:t>
            </a:r>
            <a:r>
              <a:rPr lang="en-US" dirty="0" smtClean="0"/>
              <a:t>http</a:t>
            </a:r>
            <a:r>
              <a:rPr lang="en-US" dirty="0"/>
              <a:t>://</a:t>
            </a:r>
            <a:r>
              <a:rPr lang="en-US" dirty="0" smtClean="0"/>
              <a:t>www.tolerance.org/magazine/number-48-fall-2014/lunch-lines</a:t>
            </a:r>
          </a:p>
          <a:p>
            <a:pPr marL="457200" indent="-457200">
              <a:buFont typeface="+mj-lt"/>
              <a:buAutoNum type="arabicPeriod"/>
            </a:pPr>
            <a:r>
              <a:rPr lang="en-US" dirty="0"/>
              <a:t>Stein, K. (2008). Erasing the Stigma of Subsidized School Meals. </a:t>
            </a:r>
            <a:r>
              <a:rPr lang="en-US" i="1" dirty="0"/>
              <a:t>Journal of the American Dietetic Association,</a:t>
            </a:r>
            <a:r>
              <a:rPr lang="en-US" dirty="0"/>
              <a:t> </a:t>
            </a:r>
            <a:r>
              <a:rPr lang="en-US" i="1" dirty="0"/>
              <a:t>108</a:t>
            </a:r>
            <a:r>
              <a:rPr lang="en-US" dirty="0"/>
              <a:t>(12), 1980-1983. </a:t>
            </a:r>
            <a:r>
              <a:rPr lang="en-US" dirty="0" smtClean="0"/>
              <a:t>doi:10.1016/j.jada.2008.10.021</a:t>
            </a:r>
          </a:p>
          <a:p>
            <a:pPr marL="457200" indent="-457200">
              <a:buFont typeface="+mj-lt"/>
              <a:buAutoNum type="arabicPeriod"/>
            </a:pPr>
            <a:r>
              <a:rPr lang="en-US" dirty="0" smtClean="0"/>
              <a:t>https</a:t>
            </a:r>
            <a:r>
              <a:rPr lang="en-US" dirty="0"/>
              <a:t>://www.fns.usda.gov/sites/default/files/SFSP-Innovative-Strategies.pdf</a:t>
            </a:r>
          </a:p>
        </p:txBody>
      </p:sp>
    </p:spTree>
    <p:extLst>
      <p:ext uri="{BB962C8B-B14F-4D97-AF65-F5344CB8AC3E}">
        <p14:creationId xmlns:p14="http://schemas.microsoft.com/office/powerpoint/2010/main" val="29375612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Topics</a:t>
            </a:r>
            <a:endParaRPr lang="en-US" b="1" dirty="0"/>
          </a:p>
        </p:txBody>
      </p:sp>
      <p:sp>
        <p:nvSpPr>
          <p:cNvPr id="3" name="Content Placeholder 2"/>
          <p:cNvSpPr>
            <a:spLocks noGrp="1"/>
          </p:cNvSpPr>
          <p:nvPr>
            <p:ph idx="1"/>
          </p:nvPr>
        </p:nvSpPr>
        <p:spPr>
          <a:xfrm>
            <a:off x="1103312" y="1696454"/>
            <a:ext cx="8946541" cy="4551946"/>
          </a:xfrm>
        </p:spPr>
        <p:txBody>
          <a:bodyPr>
            <a:normAutofit lnSpcReduction="10000"/>
          </a:bodyPr>
          <a:lstStyle/>
          <a:p>
            <a:r>
              <a:rPr lang="en-US" sz="3200" dirty="0" smtClean="0"/>
              <a:t>A glance at food benefits and who uses them </a:t>
            </a:r>
          </a:p>
          <a:p>
            <a:r>
              <a:rPr lang="en-US" sz="3200" dirty="0" smtClean="0"/>
              <a:t>How do food benefits fit into a school environment </a:t>
            </a:r>
          </a:p>
          <a:p>
            <a:r>
              <a:rPr lang="en-US" sz="3200" dirty="0" smtClean="0"/>
              <a:t>Stigma and its impact</a:t>
            </a:r>
          </a:p>
          <a:p>
            <a:r>
              <a:rPr lang="en-US" sz="3200" dirty="0" smtClean="0"/>
              <a:t>How to combat stigma</a:t>
            </a:r>
          </a:p>
          <a:p>
            <a:r>
              <a:rPr lang="en-US" sz="3200" dirty="0" smtClean="0"/>
              <a:t>Community Resources</a:t>
            </a:r>
          </a:p>
          <a:p>
            <a:r>
              <a:rPr lang="en-US" sz="3200" dirty="0" smtClean="0"/>
              <a:t>Getting </a:t>
            </a:r>
            <a:r>
              <a:rPr lang="en-US" sz="3200" dirty="0"/>
              <a:t>students </a:t>
            </a:r>
            <a:r>
              <a:rPr lang="en-US" sz="3200" dirty="0" smtClean="0"/>
              <a:t>involved</a:t>
            </a:r>
          </a:p>
          <a:p>
            <a:endParaRPr lang="en-US" dirty="0" smtClean="0"/>
          </a:p>
          <a:p>
            <a:endParaRPr lang="en-US" dirty="0"/>
          </a:p>
        </p:txBody>
      </p:sp>
    </p:spTree>
    <p:extLst>
      <p:ext uri="{BB962C8B-B14F-4D97-AF65-F5344CB8AC3E}">
        <p14:creationId xmlns:p14="http://schemas.microsoft.com/office/powerpoint/2010/main" val="27807132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34456" y="1770303"/>
            <a:ext cx="9144000" cy="3877985"/>
          </a:xfrm>
          <a:prstGeom prst="rect">
            <a:avLst/>
          </a:prstGeom>
          <a:noFill/>
        </p:spPr>
        <p:txBody>
          <a:bodyPr wrap="square" rtlCol="0">
            <a:spAutoFit/>
          </a:bodyPr>
          <a:lstStyle/>
          <a:p>
            <a:pPr algn="ctr"/>
            <a:r>
              <a:rPr lang="en-US" sz="3600" b="1" dirty="0">
                <a:solidFill>
                  <a:schemeClr val="tx2"/>
                </a:solidFill>
              </a:rPr>
              <a:t>Natalia B. Santos, MPH</a:t>
            </a:r>
            <a:r>
              <a:rPr lang="en-US" sz="3000" b="1" dirty="0">
                <a:solidFill>
                  <a:schemeClr val="tx2"/>
                </a:solidFill>
              </a:rPr>
              <a:t/>
            </a:r>
            <a:br>
              <a:rPr lang="en-US" sz="3000" b="1" dirty="0">
                <a:solidFill>
                  <a:schemeClr val="tx2"/>
                </a:solidFill>
              </a:rPr>
            </a:br>
            <a:r>
              <a:rPr lang="en-US" sz="2900" dirty="0">
                <a:solidFill>
                  <a:schemeClr val="tx2"/>
                </a:solidFill>
              </a:rPr>
              <a:t>Food Systems Program Coordinator</a:t>
            </a:r>
            <a:br>
              <a:rPr lang="en-US" sz="2900" dirty="0">
                <a:solidFill>
                  <a:schemeClr val="tx2"/>
                </a:solidFill>
              </a:rPr>
            </a:br>
            <a:r>
              <a:rPr lang="en-US" sz="2900" dirty="0">
                <a:solidFill>
                  <a:schemeClr val="tx2"/>
                </a:solidFill>
              </a:rPr>
              <a:t>University of Arizona Nutrition </a:t>
            </a:r>
            <a:r>
              <a:rPr lang="en-US" sz="2900" dirty="0" smtClean="0">
                <a:solidFill>
                  <a:schemeClr val="tx2"/>
                </a:solidFill>
              </a:rPr>
              <a:t>Network</a:t>
            </a:r>
            <a:r>
              <a:rPr lang="en-US" sz="2900" dirty="0">
                <a:solidFill>
                  <a:schemeClr val="tx2"/>
                </a:solidFill>
              </a:rPr>
              <a:t/>
            </a:r>
            <a:br>
              <a:rPr lang="en-US" sz="2900" dirty="0">
                <a:solidFill>
                  <a:schemeClr val="tx2"/>
                </a:solidFill>
              </a:rPr>
            </a:br>
            <a:endParaRPr lang="en-US" sz="2900" dirty="0">
              <a:solidFill>
                <a:schemeClr val="tx2"/>
              </a:solidFill>
            </a:endParaRPr>
          </a:p>
          <a:p>
            <a:pPr algn="ctr"/>
            <a:r>
              <a:rPr lang="en-US" sz="2900" b="1" dirty="0" smtClean="0">
                <a:solidFill>
                  <a:schemeClr val="tx2"/>
                </a:solidFill>
              </a:rPr>
              <a:t>NataliaSantos@email.arizona.edu |520-626-4920</a:t>
            </a:r>
            <a:r>
              <a:rPr lang="en-US" sz="2900" b="1" dirty="0">
                <a:solidFill>
                  <a:schemeClr val="tx2"/>
                </a:solidFill>
              </a:rPr>
              <a:t/>
            </a:r>
            <a:br>
              <a:rPr lang="en-US" sz="2900" b="1" dirty="0">
                <a:solidFill>
                  <a:schemeClr val="tx2"/>
                </a:solidFill>
              </a:rPr>
            </a:br>
            <a:r>
              <a:rPr lang="en-US" sz="2900" dirty="0">
                <a:solidFill>
                  <a:schemeClr val="tx2"/>
                </a:solidFill>
              </a:rPr>
              <a:t/>
            </a:r>
            <a:br>
              <a:rPr lang="en-US" sz="2900" dirty="0">
                <a:solidFill>
                  <a:schemeClr val="tx2"/>
                </a:solidFill>
              </a:rPr>
            </a:br>
            <a:r>
              <a:rPr lang="en-US" sz="2900" dirty="0" smtClean="0">
                <a:solidFill>
                  <a:schemeClr val="tx2"/>
                </a:solidFill>
              </a:rPr>
              <a:t>http</a:t>
            </a:r>
            <a:r>
              <a:rPr lang="en-US" sz="2900" dirty="0">
                <a:solidFill>
                  <a:schemeClr val="tx2"/>
                </a:solidFill>
              </a:rPr>
              <a:t>://www.uanutritionnetwork.org</a:t>
            </a:r>
            <a:br>
              <a:rPr lang="en-US" sz="2900" dirty="0">
                <a:solidFill>
                  <a:schemeClr val="tx2"/>
                </a:solidFill>
              </a:rPr>
            </a:br>
            <a:r>
              <a:rPr lang="en-US" sz="2900" dirty="0">
                <a:solidFill>
                  <a:schemeClr val="tx2"/>
                </a:solidFill>
              </a:rPr>
              <a:t>http://</a:t>
            </a:r>
            <a:r>
              <a:rPr lang="en-US" sz="2900" dirty="0" smtClean="0">
                <a:solidFill>
                  <a:schemeClr val="tx2"/>
                </a:solidFill>
              </a:rPr>
              <a:t>www.uannpima.org</a:t>
            </a:r>
            <a:endParaRPr lang="en-US" sz="2900" dirty="0">
              <a:solidFill>
                <a:schemeClr val="tx2"/>
              </a:solidFill>
            </a:endParaRPr>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736694"/>
            <a:ext cx="1706977" cy="91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495636" y="6127570"/>
            <a:ext cx="7510339" cy="507831"/>
          </a:xfrm>
          <a:prstGeom prst="rect">
            <a:avLst/>
          </a:prstGeom>
        </p:spPr>
        <p:txBody>
          <a:bodyPr wrap="square">
            <a:spAutoFit/>
          </a:bodyPr>
          <a:lstStyle/>
          <a:p>
            <a:pPr marL="650240" marR="843915" algn="ctr">
              <a:lnSpc>
                <a:spcPct val="100000"/>
              </a:lnSpc>
              <a:spcBef>
                <a:spcPts val="0"/>
              </a:spcBef>
              <a:spcAft>
                <a:spcPts val="0"/>
              </a:spcAft>
            </a:pPr>
            <a:r>
              <a:rPr lang="en-US" sz="900" dirty="0">
                <a:latin typeface="Century" panose="02040604050505020304" pitchFamily="18" charset="0"/>
                <a:ea typeface="Century" panose="02040604050505020304" pitchFamily="18" charset="0"/>
                <a:cs typeface="Times New Roman" panose="02020603050405020304" pitchFamily="18" charset="0"/>
              </a:rPr>
              <a:t>The University of Arizona is an equal opportunity, affirmative action institution. The University does not discriminate</a:t>
            </a:r>
            <a:r>
              <a:rPr lang="en-US" sz="900" spc="-15" dirty="0">
                <a:latin typeface="Century" panose="02040604050505020304" pitchFamily="18" charset="0"/>
                <a:ea typeface="Century" panose="02040604050505020304" pitchFamily="18" charset="0"/>
                <a:cs typeface="Times New Roman" panose="02020603050405020304" pitchFamily="18" charset="0"/>
              </a:rPr>
              <a:t> </a:t>
            </a:r>
            <a:r>
              <a:rPr lang="en-US" sz="900" dirty="0">
                <a:latin typeface="Century" panose="02040604050505020304" pitchFamily="18" charset="0"/>
                <a:ea typeface="Century" panose="02040604050505020304" pitchFamily="18" charset="0"/>
                <a:cs typeface="Times New Roman" panose="02020603050405020304" pitchFamily="18" charset="0"/>
              </a:rPr>
              <a:t>on</a:t>
            </a:r>
            <a:r>
              <a:rPr lang="en-US" sz="900" spc="-15" dirty="0">
                <a:latin typeface="Century" panose="02040604050505020304" pitchFamily="18" charset="0"/>
                <a:ea typeface="Century" panose="02040604050505020304" pitchFamily="18" charset="0"/>
                <a:cs typeface="Times New Roman" panose="02020603050405020304" pitchFamily="18" charset="0"/>
              </a:rPr>
              <a:t> </a:t>
            </a:r>
            <a:r>
              <a:rPr lang="en-US" sz="900" dirty="0">
                <a:latin typeface="Century" panose="02040604050505020304" pitchFamily="18" charset="0"/>
                <a:ea typeface="Century" panose="02040604050505020304" pitchFamily="18" charset="0"/>
                <a:cs typeface="Times New Roman" panose="02020603050405020304" pitchFamily="18" charset="0"/>
              </a:rPr>
              <a:t>the</a:t>
            </a:r>
            <a:r>
              <a:rPr lang="en-US" sz="900" spc="-15" dirty="0">
                <a:latin typeface="Century" panose="02040604050505020304" pitchFamily="18" charset="0"/>
                <a:ea typeface="Century" panose="02040604050505020304" pitchFamily="18" charset="0"/>
                <a:cs typeface="Times New Roman" panose="02020603050405020304" pitchFamily="18" charset="0"/>
              </a:rPr>
              <a:t> </a:t>
            </a:r>
            <a:r>
              <a:rPr lang="en-US" sz="900" dirty="0">
                <a:latin typeface="Century" panose="02040604050505020304" pitchFamily="18" charset="0"/>
                <a:ea typeface="Century" panose="02040604050505020304" pitchFamily="18" charset="0"/>
                <a:cs typeface="Times New Roman" panose="02020603050405020304" pitchFamily="18" charset="0"/>
              </a:rPr>
              <a:t>basis</a:t>
            </a:r>
            <a:r>
              <a:rPr lang="en-US" sz="900" spc="-15" dirty="0">
                <a:latin typeface="Century" panose="02040604050505020304" pitchFamily="18" charset="0"/>
                <a:ea typeface="Century" panose="02040604050505020304" pitchFamily="18" charset="0"/>
                <a:cs typeface="Times New Roman" panose="02020603050405020304" pitchFamily="18" charset="0"/>
              </a:rPr>
              <a:t> </a:t>
            </a:r>
            <a:r>
              <a:rPr lang="en-US" sz="900" dirty="0">
                <a:latin typeface="Century" panose="02040604050505020304" pitchFamily="18" charset="0"/>
                <a:ea typeface="Century" panose="02040604050505020304" pitchFamily="18" charset="0"/>
                <a:cs typeface="Times New Roman" panose="02020603050405020304" pitchFamily="18" charset="0"/>
              </a:rPr>
              <a:t>of</a:t>
            </a:r>
            <a:r>
              <a:rPr lang="en-US" sz="900" spc="-15" dirty="0">
                <a:latin typeface="Century" panose="02040604050505020304" pitchFamily="18" charset="0"/>
                <a:ea typeface="Century" panose="02040604050505020304" pitchFamily="18" charset="0"/>
                <a:cs typeface="Times New Roman" panose="02020603050405020304" pitchFamily="18" charset="0"/>
              </a:rPr>
              <a:t> </a:t>
            </a:r>
            <a:r>
              <a:rPr lang="en-US" sz="900" dirty="0">
                <a:latin typeface="Century" panose="02040604050505020304" pitchFamily="18" charset="0"/>
                <a:ea typeface="Century" panose="02040604050505020304" pitchFamily="18" charset="0"/>
                <a:cs typeface="Times New Roman" panose="02020603050405020304" pitchFamily="18" charset="0"/>
              </a:rPr>
              <a:t>race,</a:t>
            </a:r>
            <a:r>
              <a:rPr lang="en-US" sz="900" spc="-15" dirty="0">
                <a:latin typeface="Century" panose="02040604050505020304" pitchFamily="18" charset="0"/>
                <a:ea typeface="Century" panose="02040604050505020304" pitchFamily="18" charset="0"/>
                <a:cs typeface="Times New Roman" panose="02020603050405020304" pitchFamily="18" charset="0"/>
              </a:rPr>
              <a:t> </a:t>
            </a:r>
            <a:r>
              <a:rPr lang="en-US" sz="900" dirty="0">
                <a:latin typeface="Century" panose="02040604050505020304" pitchFamily="18" charset="0"/>
                <a:ea typeface="Century" panose="02040604050505020304" pitchFamily="18" charset="0"/>
                <a:cs typeface="Times New Roman" panose="02020603050405020304" pitchFamily="18" charset="0"/>
              </a:rPr>
              <a:t>color,</a:t>
            </a:r>
            <a:r>
              <a:rPr lang="en-US" sz="900" spc="-15" dirty="0">
                <a:latin typeface="Century" panose="02040604050505020304" pitchFamily="18" charset="0"/>
                <a:ea typeface="Century" panose="02040604050505020304" pitchFamily="18" charset="0"/>
                <a:cs typeface="Times New Roman" panose="02020603050405020304" pitchFamily="18" charset="0"/>
              </a:rPr>
              <a:t> </a:t>
            </a:r>
            <a:r>
              <a:rPr lang="en-US" sz="900" dirty="0">
                <a:latin typeface="Century" panose="02040604050505020304" pitchFamily="18" charset="0"/>
                <a:ea typeface="Century" panose="02040604050505020304" pitchFamily="18" charset="0"/>
                <a:cs typeface="Times New Roman" panose="02020603050405020304" pitchFamily="18" charset="0"/>
              </a:rPr>
              <a:t>religion,</a:t>
            </a:r>
            <a:r>
              <a:rPr lang="en-US" sz="900" spc="-15" dirty="0">
                <a:latin typeface="Century" panose="02040604050505020304" pitchFamily="18" charset="0"/>
                <a:ea typeface="Century" panose="02040604050505020304" pitchFamily="18" charset="0"/>
                <a:cs typeface="Times New Roman" panose="02020603050405020304" pitchFamily="18" charset="0"/>
              </a:rPr>
              <a:t> </a:t>
            </a:r>
            <a:r>
              <a:rPr lang="en-US" sz="900" dirty="0">
                <a:latin typeface="Century" panose="02040604050505020304" pitchFamily="18" charset="0"/>
                <a:ea typeface="Century" panose="02040604050505020304" pitchFamily="18" charset="0"/>
                <a:cs typeface="Times New Roman" panose="02020603050405020304" pitchFamily="18" charset="0"/>
              </a:rPr>
              <a:t>sex,</a:t>
            </a:r>
            <a:r>
              <a:rPr lang="en-US" sz="900" spc="-15" dirty="0">
                <a:latin typeface="Century" panose="02040604050505020304" pitchFamily="18" charset="0"/>
                <a:ea typeface="Century" panose="02040604050505020304" pitchFamily="18" charset="0"/>
                <a:cs typeface="Times New Roman" panose="02020603050405020304" pitchFamily="18" charset="0"/>
              </a:rPr>
              <a:t> </a:t>
            </a:r>
            <a:r>
              <a:rPr lang="en-US" sz="900" dirty="0">
                <a:latin typeface="Century" panose="02040604050505020304" pitchFamily="18" charset="0"/>
                <a:ea typeface="Century" panose="02040604050505020304" pitchFamily="18" charset="0"/>
                <a:cs typeface="Times New Roman" panose="02020603050405020304" pitchFamily="18" charset="0"/>
              </a:rPr>
              <a:t>national</a:t>
            </a:r>
            <a:r>
              <a:rPr lang="en-US" sz="900" spc="-15" dirty="0">
                <a:latin typeface="Century" panose="02040604050505020304" pitchFamily="18" charset="0"/>
                <a:ea typeface="Century" panose="02040604050505020304" pitchFamily="18" charset="0"/>
                <a:cs typeface="Times New Roman" panose="02020603050405020304" pitchFamily="18" charset="0"/>
              </a:rPr>
              <a:t> </a:t>
            </a:r>
            <a:r>
              <a:rPr lang="en-US" sz="900" dirty="0">
                <a:latin typeface="Century" panose="02040604050505020304" pitchFamily="18" charset="0"/>
                <a:ea typeface="Century" panose="02040604050505020304" pitchFamily="18" charset="0"/>
                <a:cs typeface="Times New Roman" panose="02020603050405020304" pitchFamily="18" charset="0"/>
              </a:rPr>
              <a:t>origin,</a:t>
            </a:r>
            <a:r>
              <a:rPr lang="en-US" sz="900" spc="-15" dirty="0">
                <a:latin typeface="Century" panose="02040604050505020304" pitchFamily="18" charset="0"/>
                <a:ea typeface="Century" panose="02040604050505020304" pitchFamily="18" charset="0"/>
                <a:cs typeface="Times New Roman" panose="02020603050405020304" pitchFamily="18" charset="0"/>
              </a:rPr>
              <a:t> </a:t>
            </a:r>
            <a:r>
              <a:rPr lang="en-US" sz="900" dirty="0">
                <a:latin typeface="Century" panose="02040604050505020304" pitchFamily="18" charset="0"/>
                <a:ea typeface="Century" panose="02040604050505020304" pitchFamily="18" charset="0"/>
                <a:cs typeface="Times New Roman" panose="02020603050405020304" pitchFamily="18" charset="0"/>
              </a:rPr>
              <a:t>age,</a:t>
            </a:r>
            <a:r>
              <a:rPr lang="en-US" sz="900" spc="-15" dirty="0">
                <a:latin typeface="Century" panose="02040604050505020304" pitchFamily="18" charset="0"/>
                <a:ea typeface="Century" panose="02040604050505020304" pitchFamily="18" charset="0"/>
                <a:cs typeface="Times New Roman" panose="02020603050405020304" pitchFamily="18" charset="0"/>
              </a:rPr>
              <a:t> </a:t>
            </a:r>
            <a:r>
              <a:rPr lang="en-US" sz="900" dirty="0">
                <a:latin typeface="Century" panose="02040604050505020304" pitchFamily="18" charset="0"/>
                <a:ea typeface="Century" panose="02040604050505020304" pitchFamily="18" charset="0"/>
                <a:cs typeface="Times New Roman" panose="02020603050405020304" pitchFamily="18" charset="0"/>
              </a:rPr>
              <a:t>disability,</a:t>
            </a:r>
            <a:r>
              <a:rPr lang="en-US" sz="900" spc="-15" dirty="0">
                <a:latin typeface="Century" panose="02040604050505020304" pitchFamily="18" charset="0"/>
                <a:ea typeface="Century" panose="02040604050505020304" pitchFamily="18" charset="0"/>
                <a:cs typeface="Times New Roman" panose="02020603050405020304" pitchFamily="18" charset="0"/>
              </a:rPr>
              <a:t> </a:t>
            </a:r>
            <a:r>
              <a:rPr lang="en-US" sz="900" dirty="0">
                <a:latin typeface="Century" panose="02040604050505020304" pitchFamily="18" charset="0"/>
                <a:ea typeface="Century" panose="02040604050505020304" pitchFamily="18" charset="0"/>
                <a:cs typeface="Times New Roman" panose="02020603050405020304" pitchFamily="18" charset="0"/>
              </a:rPr>
              <a:t>veteran</a:t>
            </a:r>
            <a:r>
              <a:rPr lang="en-US" sz="900" spc="-15" dirty="0">
                <a:latin typeface="Century" panose="02040604050505020304" pitchFamily="18" charset="0"/>
                <a:ea typeface="Century" panose="02040604050505020304" pitchFamily="18" charset="0"/>
                <a:cs typeface="Times New Roman" panose="02020603050405020304" pitchFamily="18" charset="0"/>
              </a:rPr>
              <a:t> </a:t>
            </a:r>
            <a:r>
              <a:rPr lang="en-US" sz="900" dirty="0">
                <a:latin typeface="Century" panose="02040604050505020304" pitchFamily="18" charset="0"/>
                <a:ea typeface="Century" panose="02040604050505020304" pitchFamily="18" charset="0"/>
                <a:cs typeface="Times New Roman" panose="02020603050405020304" pitchFamily="18" charset="0"/>
              </a:rPr>
              <a:t>status,</a:t>
            </a:r>
            <a:r>
              <a:rPr lang="en-US" sz="900" spc="-15" dirty="0">
                <a:latin typeface="Century" panose="02040604050505020304" pitchFamily="18" charset="0"/>
                <a:ea typeface="Century" panose="02040604050505020304" pitchFamily="18" charset="0"/>
                <a:cs typeface="Times New Roman" panose="02020603050405020304" pitchFamily="18" charset="0"/>
              </a:rPr>
              <a:t> </a:t>
            </a:r>
            <a:r>
              <a:rPr lang="en-US" sz="900" dirty="0">
                <a:latin typeface="Century" panose="02040604050505020304" pitchFamily="18" charset="0"/>
                <a:ea typeface="Century" panose="02040604050505020304" pitchFamily="18" charset="0"/>
                <a:cs typeface="Times New Roman" panose="02020603050405020304" pitchFamily="18" charset="0"/>
              </a:rPr>
              <a:t>or</a:t>
            </a:r>
            <a:r>
              <a:rPr lang="en-US" sz="900" spc="-15" dirty="0">
                <a:latin typeface="Century" panose="02040604050505020304" pitchFamily="18" charset="0"/>
                <a:ea typeface="Century" panose="02040604050505020304" pitchFamily="18" charset="0"/>
                <a:cs typeface="Times New Roman" panose="02020603050405020304" pitchFamily="18" charset="0"/>
              </a:rPr>
              <a:t> </a:t>
            </a:r>
            <a:r>
              <a:rPr lang="en-US" sz="900" dirty="0">
                <a:latin typeface="Century" panose="02040604050505020304" pitchFamily="18" charset="0"/>
                <a:ea typeface="Century" panose="02040604050505020304" pitchFamily="18" charset="0"/>
                <a:cs typeface="Times New Roman" panose="02020603050405020304" pitchFamily="18" charset="0"/>
              </a:rPr>
              <a:t>sexual orientation in its programs and</a:t>
            </a:r>
            <a:r>
              <a:rPr lang="en-US" sz="900" spc="-75" dirty="0">
                <a:latin typeface="Century" panose="02040604050505020304" pitchFamily="18" charset="0"/>
                <a:ea typeface="Century" panose="02040604050505020304" pitchFamily="18" charset="0"/>
                <a:cs typeface="Times New Roman" panose="02020603050405020304" pitchFamily="18" charset="0"/>
              </a:rPr>
              <a:t> </a:t>
            </a:r>
            <a:r>
              <a:rPr lang="en-US" sz="900" dirty="0">
                <a:latin typeface="Century" panose="02040604050505020304" pitchFamily="18" charset="0"/>
                <a:ea typeface="Century" panose="02040604050505020304" pitchFamily="18" charset="0"/>
                <a:cs typeface="Times New Roman" panose="02020603050405020304" pitchFamily="18" charset="0"/>
              </a:rPr>
              <a:t>activities.</a:t>
            </a:r>
          </a:p>
        </p:txBody>
      </p:sp>
      <p:sp>
        <p:nvSpPr>
          <p:cNvPr id="7" name="Rectangle 6"/>
          <p:cNvSpPr/>
          <p:nvPr/>
        </p:nvSpPr>
        <p:spPr>
          <a:xfrm>
            <a:off x="3795704" y="367691"/>
            <a:ext cx="3621504" cy="923330"/>
          </a:xfrm>
          <a:prstGeom prst="rect">
            <a:avLst/>
          </a:prstGeom>
        </p:spPr>
        <p:txBody>
          <a:bodyPr wrap="none">
            <a:spAutoFit/>
          </a:bodyPr>
          <a:lstStyle/>
          <a:p>
            <a:r>
              <a:rPr lang="en-US" sz="5400" dirty="0" smtClean="0">
                <a:solidFill>
                  <a:srgbClr val="FF0000"/>
                </a:solidFill>
              </a:rPr>
              <a:t>Thank You</a:t>
            </a:r>
            <a:endParaRPr lang="en-US" sz="5400" dirty="0">
              <a:solidFill>
                <a:srgbClr val="FF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1187" y="6003985"/>
            <a:ext cx="3738379" cy="648010"/>
          </a:xfrm>
          <a:prstGeom prst="rect">
            <a:avLst/>
          </a:prstGeom>
        </p:spPr>
      </p:pic>
    </p:spTree>
    <p:extLst>
      <p:ext uri="{BB962C8B-B14F-4D97-AF65-F5344CB8AC3E}">
        <p14:creationId xmlns:p14="http://schemas.microsoft.com/office/powerpoint/2010/main" val="6090625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are food benefits?</a:t>
            </a:r>
            <a:endParaRPr lang="en-US" b="1" dirty="0"/>
          </a:p>
        </p:txBody>
      </p:sp>
      <p:sp>
        <p:nvSpPr>
          <p:cNvPr id="3" name="Content Placeholder 2"/>
          <p:cNvSpPr>
            <a:spLocks noGrp="1"/>
          </p:cNvSpPr>
          <p:nvPr>
            <p:ph idx="1"/>
          </p:nvPr>
        </p:nvSpPr>
        <p:spPr>
          <a:xfrm>
            <a:off x="520504" y="1338941"/>
            <a:ext cx="5458265" cy="5519057"/>
          </a:xfrm>
        </p:spPr>
        <p:txBody>
          <a:bodyPr>
            <a:normAutofit/>
          </a:bodyPr>
          <a:lstStyle/>
          <a:p>
            <a:r>
              <a:rPr lang="en-US" sz="3200" b="1" dirty="0"/>
              <a:t>SNAP</a:t>
            </a:r>
            <a:r>
              <a:rPr lang="en-US" sz="3200" dirty="0"/>
              <a:t>- Supplemental Nutrition Assistance </a:t>
            </a:r>
            <a:r>
              <a:rPr lang="en-US" sz="3200" dirty="0" smtClean="0"/>
              <a:t>Program</a:t>
            </a:r>
            <a:r>
              <a:rPr lang="en-US" sz="3200" baseline="30000" dirty="0" smtClean="0"/>
              <a:t>1</a:t>
            </a:r>
          </a:p>
          <a:p>
            <a:pPr lvl="1">
              <a:buFont typeface="Arial" panose="020B0604020202020204" pitchFamily="34" charset="0"/>
              <a:buChar char="•"/>
            </a:pPr>
            <a:r>
              <a:rPr lang="en-US" sz="3000" dirty="0" smtClean="0"/>
              <a:t>≈999,400 </a:t>
            </a:r>
            <a:r>
              <a:rPr lang="en-US" sz="3000" dirty="0"/>
              <a:t>people in </a:t>
            </a:r>
            <a:r>
              <a:rPr lang="en-US" sz="3000" dirty="0" smtClean="0"/>
              <a:t>Arizona on SNAP. </a:t>
            </a:r>
          </a:p>
          <a:p>
            <a:pPr lvl="1">
              <a:buFont typeface="Arial" panose="020B0604020202020204" pitchFamily="34" charset="0"/>
              <a:buChar char="•"/>
            </a:pPr>
            <a:r>
              <a:rPr lang="en-US" sz="3000" dirty="0" smtClean="0"/>
              <a:t>Serves 67.9% of </a:t>
            </a:r>
            <a:r>
              <a:rPr lang="en-US" sz="3000" dirty="0"/>
              <a:t>those eligible for </a:t>
            </a:r>
            <a:r>
              <a:rPr lang="en-US" sz="3000" dirty="0" smtClean="0"/>
              <a:t>benefits. </a:t>
            </a:r>
          </a:p>
          <a:p>
            <a:pPr lvl="1">
              <a:buFont typeface="Arial" panose="020B0604020202020204" pitchFamily="34" charset="0"/>
              <a:buChar char="•"/>
            </a:pPr>
            <a:r>
              <a:rPr lang="en-US" sz="3000" dirty="0"/>
              <a:t>E</a:t>
            </a:r>
            <a:r>
              <a:rPr lang="en-US" sz="3000" dirty="0" smtClean="0"/>
              <a:t>very $1.00 </a:t>
            </a:r>
            <a:r>
              <a:rPr lang="en-US" sz="3000" dirty="0"/>
              <a:t>in </a:t>
            </a:r>
            <a:r>
              <a:rPr lang="en-US" sz="3000" dirty="0" smtClean="0"/>
              <a:t>SNAP </a:t>
            </a:r>
            <a:r>
              <a:rPr lang="en-US" sz="3000" dirty="0"/>
              <a:t>benefits </a:t>
            </a:r>
            <a:r>
              <a:rPr lang="en-US" sz="3000" dirty="0" smtClean="0"/>
              <a:t>= $</a:t>
            </a:r>
            <a:r>
              <a:rPr lang="en-US" sz="3000" dirty="0"/>
              <a:t>1.80 in total economic </a:t>
            </a:r>
            <a:r>
              <a:rPr lang="en-US" sz="3000" dirty="0" smtClean="0"/>
              <a:t>activity.</a:t>
            </a:r>
          </a:p>
        </p:txBody>
      </p:sp>
      <p:sp>
        <p:nvSpPr>
          <p:cNvPr id="4" name="Content Placeholder 2"/>
          <p:cNvSpPr txBox="1">
            <a:spLocks/>
          </p:cNvSpPr>
          <p:nvPr/>
        </p:nvSpPr>
        <p:spPr>
          <a:xfrm>
            <a:off x="5978769" y="1338942"/>
            <a:ext cx="5950634" cy="5519057"/>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US" sz="4100" b="1" dirty="0" smtClean="0"/>
              <a:t>WIC</a:t>
            </a:r>
            <a:r>
              <a:rPr lang="en-US" sz="4100" dirty="0" smtClean="0"/>
              <a:t>- Supplemental Nutrition Program for Women, Infants, and Children</a:t>
            </a:r>
            <a:r>
              <a:rPr lang="en-US" sz="4100" baseline="30000" dirty="0" smtClean="0"/>
              <a:t>2</a:t>
            </a:r>
          </a:p>
          <a:p>
            <a:pPr lvl="1">
              <a:buFont typeface="Arial" panose="020B0604020202020204" pitchFamily="34" charset="0"/>
              <a:buChar char="•"/>
            </a:pPr>
            <a:r>
              <a:rPr lang="en-US" sz="3900" dirty="0" smtClean="0"/>
              <a:t>Pregnant, breastfeeding, and postpartum women; infants</a:t>
            </a:r>
            <a:r>
              <a:rPr lang="en-US" sz="3900" dirty="0"/>
              <a:t>.</a:t>
            </a:r>
            <a:endParaRPr lang="en-US" sz="3900" dirty="0" smtClean="0"/>
          </a:p>
          <a:p>
            <a:pPr lvl="1">
              <a:buFont typeface="Arial" panose="020B0604020202020204" pitchFamily="34" charset="0"/>
              <a:buChar char="•"/>
            </a:pPr>
            <a:r>
              <a:rPr lang="en-US" sz="3900" dirty="0"/>
              <a:t>C</a:t>
            </a:r>
            <a:r>
              <a:rPr lang="en-US" sz="3900" dirty="0" smtClean="0"/>
              <a:t>hildren under the age of five who are determined to be at nutritional risk.</a:t>
            </a:r>
          </a:p>
          <a:p>
            <a:pPr lvl="1">
              <a:buFont typeface="Arial" panose="020B0604020202020204" pitchFamily="34" charset="0"/>
              <a:buChar char="•"/>
            </a:pPr>
            <a:r>
              <a:rPr lang="en-US" sz="3900" dirty="0" smtClean="0"/>
              <a:t>Since January 2017, WIC has served over 150,000 women and children.</a:t>
            </a:r>
          </a:p>
        </p:txBody>
      </p:sp>
    </p:spTree>
    <p:extLst>
      <p:ext uri="{BB962C8B-B14F-4D97-AF65-F5344CB8AC3E}">
        <p14:creationId xmlns:p14="http://schemas.microsoft.com/office/powerpoint/2010/main" val="42069401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Food Assistance and Nutrition programs in Schools</a:t>
            </a:r>
            <a:endParaRPr lang="en-US" b="1" dirty="0"/>
          </a:p>
        </p:txBody>
      </p:sp>
      <p:sp>
        <p:nvSpPr>
          <p:cNvPr id="3" name="Content Placeholder 2"/>
          <p:cNvSpPr>
            <a:spLocks noGrp="1"/>
          </p:cNvSpPr>
          <p:nvPr>
            <p:ph idx="1"/>
          </p:nvPr>
        </p:nvSpPr>
        <p:spPr>
          <a:xfrm>
            <a:off x="1103312" y="2052918"/>
            <a:ext cx="9740901" cy="4195481"/>
          </a:xfrm>
        </p:spPr>
        <p:txBody>
          <a:bodyPr>
            <a:normAutofit/>
          </a:bodyPr>
          <a:lstStyle/>
          <a:p>
            <a:r>
              <a:rPr lang="en-US" sz="3000" dirty="0" smtClean="0"/>
              <a:t>In 2015-16 school year, 58% of children </a:t>
            </a:r>
            <a:r>
              <a:rPr lang="en-US" sz="3000" dirty="0"/>
              <a:t>approved for free or reduced-price </a:t>
            </a:r>
            <a:r>
              <a:rPr lang="en-US" sz="3000" dirty="0" smtClean="0"/>
              <a:t>lunches in AZ</a:t>
            </a:r>
            <a:r>
              <a:rPr lang="en-US" sz="3000" baseline="30000" dirty="0" smtClean="0"/>
              <a:t>3,4</a:t>
            </a:r>
          </a:p>
          <a:p>
            <a:r>
              <a:rPr lang="en-US" sz="3000" dirty="0" smtClean="0"/>
              <a:t>2016 Child Poverty</a:t>
            </a:r>
            <a:r>
              <a:rPr lang="en-US" sz="3000" baseline="30000" dirty="0" smtClean="0"/>
              <a:t>5</a:t>
            </a:r>
            <a:endParaRPr lang="en-US" sz="3000" dirty="0" smtClean="0"/>
          </a:p>
          <a:p>
            <a:pPr marL="0" indent="0">
              <a:buNone/>
            </a:pPr>
            <a:r>
              <a:rPr lang="en-US" sz="3000" dirty="0" smtClean="0"/>
              <a:t>		National- 19.7% 	AZ- 25.5%</a:t>
            </a:r>
          </a:p>
          <a:p>
            <a:r>
              <a:rPr lang="en-US" sz="3000" dirty="0" smtClean="0"/>
              <a:t>Almost all schools in Pima partake in some kind of food assistant and nutrition program</a:t>
            </a:r>
          </a:p>
        </p:txBody>
      </p:sp>
      <p:sp>
        <p:nvSpPr>
          <p:cNvPr id="4" name="Rectangle 3"/>
          <p:cNvSpPr/>
          <p:nvPr/>
        </p:nvSpPr>
        <p:spPr>
          <a:xfrm>
            <a:off x="1" y="5387483"/>
            <a:ext cx="4628270" cy="1477328"/>
          </a:xfrm>
          <a:prstGeom prst="rect">
            <a:avLst/>
          </a:prstGeom>
        </p:spPr>
        <p:txBody>
          <a:bodyPr wrap="square">
            <a:spAutoFit/>
          </a:bodyPr>
          <a:lstStyle/>
          <a:p>
            <a:r>
              <a:rPr lang="en-US" sz="3000" dirty="0">
                <a:solidFill>
                  <a:schemeClr val="accent1">
                    <a:lumMod val="20000"/>
                    <a:lumOff val="80000"/>
                  </a:schemeClr>
                </a:solidFill>
                <a:latin typeface="Arial" panose="020B0604020202020204" pitchFamily="34" charset="0"/>
              </a:rPr>
              <a:t>National </a:t>
            </a:r>
            <a:r>
              <a:rPr lang="en-US" sz="3000" dirty="0" smtClean="0">
                <a:solidFill>
                  <a:schemeClr val="accent1">
                    <a:lumMod val="20000"/>
                    <a:lumOff val="80000"/>
                  </a:schemeClr>
                </a:solidFill>
                <a:latin typeface="Arial" panose="020B0604020202020204" pitchFamily="34" charset="0"/>
              </a:rPr>
              <a:t>Free &amp; Reduced School </a:t>
            </a:r>
            <a:r>
              <a:rPr lang="en-US" sz="3000" dirty="0">
                <a:solidFill>
                  <a:schemeClr val="accent1">
                    <a:lumMod val="20000"/>
                    <a:lumOff val="80000"/>
                  </a:schemeClr>
                </a:solidFill>
                <a:latin typeface="Arial" panose="020B0604020202020204" pitchFamily="34" charset="0"/>
              </a:rPr>
              <a:t>Lunch &amp; </a:t>
            </a:r>
            <a:r>
              <a:rPr lang="en-US" sz="3000" dirty="0" smtClean="0">
                <a:solidFill>
                  <a:schemeClr val="accent1">
                    <a:lumMod val="20000"/>
                    <a:lumOff val="80000"/>
                  </a:schemeClr>
                </a:solidFill>
                <a:latin typeface="Arial" panose="020B0604020202020204" pitchFamily="34" charset="0"/>
              </a:rPr>
              <a:t> </a:t>
            </a:r>
            <a:r>
              <a:rPr lang="en-US" sz="3000" dirty="0">
                <a:solidFill>
                  <a:schemeClr val="accent1">
                    <a:lumMod val="20000"/>
                    <a:lumOff val="80000"/>
                  </a:schemeClr>
                </a:solidFill>
                <a:latin typeface="Arial" panose="020B0604020202020204" pitchFamily="34" charset="0"/>
              </a:rPr>
              <a:t>Breakfast Program</a:t>
            </a:r>
            <a:endParaRPr lang="en-US" sz="3000" b="0" i="0" u="none" strike="noStrike" dirty="0">
              <a:solidFill>
                <a:schemeClr val="accent1">
                  <a:lumMod val="20000"/>
                  <a:lumOff val="80000"/>
                </a:schemeClr>
              </a:solidFill>
              <a:effectLst/>
              <a:latin typeface="Arial" panose="020B0604020202020204" pitchFamily="34" charset="0"/>
            </a:endParaRPr>
          </a:p>
        </p:txBody>
      </p:sp>
      <p:sp>
        <p:nvSpPr>
          <p:cNvPr id="5" name="Rectangle 4"/>
          <p:cNvSpPr/>
          <p:nvPr/>
        </p:nvSpPr>
        <p:spPr>
          <a:xfrm>
            <a:off x="4416724" y="5401550"/>
            <a:ext cx="5111661" cy="1477328"/>
          </a:xfrm>
          <a:prstGeom prst="rect">
            <a:avLst/>
          </a:prstGeom>
        </p:spPr>
        <p:txBody>
          <a:bodyPr wrap="square">
            <a:spAutoFit/>
          </a:bodyPr>
          <a:lstStyle/>
          <a:p>
            <a:r>
              <a:rPr lang="en-US" sz="3000" dirty="0">
                <a:solidFill>
                  <a:schemeClr val="accent1">
                    <a:lumMod val="40000"/>
                    <a:lumOff val="60000"/>
                  </a:schemeClr>
                </a:solidFill>
                <a:latin typeface="Arial" panose="020B0604020202020204" pitchFamily="34" charset="0"/>
              </a:rPr>
              <a:t>Child and Adult Care Food Program (CACFP</a:t>
            </a:r>
            <a:r>
              <a:rPr lang="en-US" sz="3000" dirty="0" smtClean="0">
                <a:solidFill>
                  <a:schemeClr val="accent1">
                    <a:lumMod val="40000"/>
                    <a:lumOff val="60000"/>
                  </a:schemeClr>
                </a:solidFill>
                <a:latin typeface="Arial" panose="020B0604020202020204" pitchFamily="34" charset="0"/>
              </a:rPr>
              <a:t>)- After </a:t>
            </a:r>
            <a:r>
              <a:rPr lang="en-US" sz="3000" dirty="0">
                <a:solidFill>
                  <a:schemeClr val="accent1">
                    <a:lumMod val="40000"/>
                    <a:lumOff val="60000"/>
                  </a:schemeClr>
                </a:solidFill>
                <a:latin typeface="Arial" panose="020B0604020202020204" pitchFamily="34" charset="0"/>
              </a:rPr>
              <a:t>School Care Snack Program</a:t>
            </a:r>
          </a:p>
        </p:txBody>
      </p:sp>
      <p:sp>
        <p:nvSpPr>
          <p:cNvPr id="6" name="Rectangle 5"/>
          <p:cNvSpPr/>
          <p:nvPr/>
        </p:nvSpPr>
        <p:spPr>
          <a:xfrm>
            <a:off x="9528386" y="5401550"/>
            <a:ext cx="2631654" cy="1477328"/>
          </a:xfrm>
          <a:prstGeom prst="rect">
            <a:avLst/>
          </a:prstGeom>
        </p:spPr>
        <p:txBody>
          <a:bodyPr wrap="square">
            <a:spAutoFit/>
          </a:bodyPr>
          <a:lstStyle/>
          <a:p>
            <a:r>
              <a:rPr lang="en-US" sz="3000" dirty="0">
                <a:solidFill>
                  <a:schemeClr val="accent1">
                    <a:lumMod val="60000"/>
                    <a:lumOff val="40000"/>
                  </a:schemeClr>
                </a:solidFill>
                <a:latin typeface="Arial" panose="020B0604020202020204" pitchFamily="34" charset="0"/>
              </a:rPr>
              <a:t>Summer Food Service Program</a:t>
            </a:r>
          </a:p>
        </p:txBody>
      </p:sp>
    </p:spTree>
    <p:extLst>
      <p:ext uri="{BB962C8B-B14F-4D97-AF65-F5344CB8AC3E}">
        <p14:creationId xmlns:p14="http://schemas.microsoft.com/office/powerpoint/2010/main" val="9824662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Screen Clipping"/>
          <p:cNvPicPr>
            <a:picLocks noGrp="1" noChangeAspect="1"/>
          </p:cNvPicPr>
          <p:nvPr>
            <p:ph idx="1"/>
          </p:nvPr>
        </p:nvPicPr>
        <p:blipFill rotWithShape="1">
          <a:blip r:embed="rId3">
            <a:extLst>
              <a:ext uri="{28A0092B-C50C-407E-A947-70E740481C1C}">
                <a14:useLocalDpi xmlns:a14="http://schemas.microsoft.com/office/drawing/2010/main" val="0"/>
              </a:ext>
            </a:extLst>
          </a:blip>
          <a:srcRect l="932" r="2773"/>
          <a:stretch/>
        </p:blipFill>
        <p:spPr>
          <a:xfrm>
            <a:off x="-1" y="0"/>
            <a:ext cx="7634835" cy="6858000"/>
          </a:xfrm>
        </p:spPr>
      </p:pic>
      <p:sp>
        <p:nvSpPr>
          <p:cNvPr id="7" name="Rectangle 6"/>
          <p:cNvSpPr/>
          <p:nvPr/>
        </p:nvSpPr>
        <p:spPr>
          <a:xfrm>
            <a:off x="4384576" y="5152123"/>
            <a:ext cx="645753" cy="6049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6476638" y="1853248"/>
            <a:ext cx="5331656" cy="4524315"/>
          </a:xfrm>
          <a:prstGeom prst="rect">
            <a:avLst/>
          </a:prstGeom>
          <a:solidFill>
            <a:schemeClr val="accent1">
              <a:alpha val="9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3000" b="1" dirty="0" smtClean="0"/>
              <a:t>Household members who work in the past 12 Months:</a:t>
            </a:r>
          </a:p>
          <a:p>
            <a:endParaRPr lang="en-US" sz="3000" dirty="0"/>
          </a:p>
          <a:p>
            <a:endParaRPr lang="en-US" sz="3000" dirty="0" smtClean="0"/>
          </a:p>
          <a:p>
            <a:r>
              <a:rPr lang="en-US" sz="3000" b="1" dirty="0" smtClean="0"/>
              <a:t>0 members = 19.4%</a:t>
            </a:r>
          </a:p>
          <a:p>
            <a:endParaRPr lang="en-US" sz="3000" b="1" dirty="0"/>
          </a:p>
          <a:p>
            <a:r>
              <a:rPr lang="en-US" sz="3000" b="1" dirty="0" smtClean="0"/>
              <a:t>1 member =  45.4%</a:t>
            </a:r>
          </a:p>
          <a:p>
            <a:endParaRPr lang="en-US" sz="3000" b="1" dirty="0"/>
          </a:p>
          <a:p>
            <a:r>
              <a:rPr lang="en-US" sz="3000" b="1" dirty="0" smtClean="0"/>
              <a:t>2 or more members= 35.2%</a:t>
            </a:r>
            <a:endParaRPr lang="en-US" sz="3000" b="1" dirty="0"/>
          </a:p>
          <a:p>
            <a:endParaRPr lang="en-US" dirty="0"/>
          </a:p>
        </p:txBody>
      </p:sp>
    </p:spTree>
    <p:extLst>
      <p:ext uri="{BB962C8B-B14F-4D97-AF65-F5344CB8AC3E}">
        <p14:creationId xmlns:p14="http://schemas.microsoft.com/office/powerpoint/2010/main" val="349259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Stigma and its Impact</a:t>
            </a:r>
            <a:endParaRPr lang="en-US" b="1" dirty="0"/>
          </a:p>
        </p:txBody>
      </p:sp>
      <p:sp>
        <p:nvSpPr>
          <p:cNvPr id="3" name="Content Placeholder 2"/>
          <p:cNvSpPr>
            <a:spLocks noGrp="1"/>
          </p:cNvSpPr>
          <p:nvPr>
            <p:ph idx="1"/>
          </p:nvPr>
        </p:nvSpPr>
        <p:spPr>
          <a:xfrm>
            <a:off x="646112" y="2052918"/>
            <a:ext cx="9770098" cy="4805082"/>
          </a:xfrm>
        </p:spPr>
        <p:txBody>
          <a:bodyPr>
            <a:normAutofit/>
          </a:bodyPr>
          <a:lstStyle/>
          <a:p>
            <a:pPr marL="0" indent="0">
              <a:buNone/>
            </a:pPr>
            <a:r>
              <a:rPr lang="en-US" sz="3300" dirty="0" smtClean="0"/>
              <a:t>“… individuals</a:t>
            </a:r>
            <a:r>
              <a:rPr lang="en-US" sz="3300" dirty="0"/>
              <a:t>' negative attitudes toward welfare </a:t>
            </a:r>
            <a:r>
              <a:rPr lang="en-US" sz="3300" b="1" dirty="0"/>
              <a:t>decrease</a:t>
            </a:r>
            <a:r>
              <a:rPr lang="en-US" sz="3300" dirty="0"/>
              <a:t> the likelihood of applying for food </a:t>
            </a:r>
            <a:r>
              <a:rPr lang="en-US" sz="3300" dirty="0" smtClean="0"/>
              <a:t>stamps/SNAP” </a:t>
            </a:r>
            <a:r>
              <a:rPr lang="en-US" sz="3300" baseline="30000" dirty="0" smtClean="0"/>
              <a:t>6</a:t>
            </a:r>
            <a:endParaRPr lang="en-US" sz="3300" dirty="0" smtClean="0"/>
          </a:p>
          <a:p>
            <a:pPr marL="0" indent="0">
              <a:buNone/>
            </a:pPr>
            <a:endParaRPr lang="en-US" sz="3300" dirty="0"/>
          </a:p>
          <a:p>
            <a:pPr marL="0" indent="0">
              <a:buNone/>
            </a:pPr>
            <a:r>
              <a:rPr lang="en-US" sz="3300" dirty="0" smtClean="0"/>
              <a:t>“...food </a:t>
            </a:r>
            <a:r>
              <a:rPr lang="en-US" sz="3300" dirty="0"/>
              <a:t>stamp/SNAP benefits </a:t>
            </a:r>
            <a:r>
              <a:rPr lang="en-US" sz="3300" dirty="0" smtClean="0"/>
              <a:t/>
            </a:r>
            <a:br>
              <a:rPr lang="en-US" sz="3300" dirty="0" smtClean="0"/>
            </a:br>
            <a:r>
              <a:rPr lang="en-US" sz="3300" b="1" dirty="0" smtClean="0">
                <a:solidFill>
                  <a:schemeClr val="accent1">
                    <a:lumMod val="20000"/>
                    <a:lumOff val="80000"/>
                  </a:schemeClr>
                </a:solidFill>
              </a:rPr>
              <a:t>reduce</a:t>
            </a:r>
            <a:r>
              <a:rPr lang="en-US" sz="3300" b="1" dirty="0" smtClean="0"/>
              <a:t> </a:t>
            </a:r>
            <a:r>
              <a:rPr lang="en-US" sz="3300" b="1" dirty="0"/>
              <a:t>household </a:t>
            </a:r>
            <a:r>
              <a:rPr lang="en-US" sz="3300" b="1" dirty="0">
                <a:solidFill>
                  <a:schemeClr val="accent1">
                    <a:lumMod val="20000"/>
                    <a:lumOff val="80000"/>
                  </a:schemeClr>
                </a:solidFill>
              </a:rPr>
              <a:t>food insecurity</a:t>
            </a:r>
            <a:r>
              <a:rPr lang="en-US" sz="3300" dirty="0">
                <a:solidFill>
                  <a:schemeClr val="accent1">
                    <a:lumMod val="20000"/>
                    <a:lumOff val="80000"/>
                  </a:schemeClr>
                </a:solidFill>
              </a:rPr>
              <a:t> </a:t>
            </a:r>
            <a:r>
              <a:rPr lang="en-US" sz="3300" dirty="0" smtClean="0">
                <a:solidFill>
                  <a:schemeClr val="accent1">
                    <a:lumMod val="20000"/>
                    <a:lumOff val="80000"/>
                  </a:schemeClr>
                </a:solidFill>
              </a:rPr>
              <a:t/>
            </a:r>
            <a:br>
              <a:rPr lang="en-US" sz="3300" dirty="0" smtClean="0">
                <a:solidFill>
                  <a:schemeClr val="accent1">
                    <a:lumMod val="20000"/>
                    <a:lumOff val="80000"/>
                  </a:schemeClr>
                </a:solidFill>
              </a:rPr>
            </a:br>
            <a:r>
              <a:rPr lang="en-US" sz="3300" dirty="0" smtClean="0"/>
              <a:t>and </a:t>
            </a:r>
            <a:r>
              <a:rPr lang="en-US" sz="3300" dirty="0"/>
              <a:t>the </a:t>
            </a:r>
            <a:r>
              <a:rPr lang="en-US" sz="3300" b="1" dirty="0">
                <a:solidFill>
                  <a:schemeClr val="accent1">
                    <a:lumMod val="20000"/>
                    <a:lumOff val="80000"/>
                  </a:schemeClr>
                </a:solidFill>
              </a:rPr>
              <a:t>negative</a:t>
            </a:r>
            <a:r>
              <a:rPr lang="en-US" sz="3300" dirty="0"/>
              <a:t> </a:t>
            </a:r>
            <a:r>
              <a:rPr lang="en-US" sz="3300" b="1" dirty="0">
                <a:solidFill>
                  <a:schemeClr val="accent1">
                    <a:lumMod val="20000"/>
                    <a:lumOff val="80000"/>
                  </a:schemeClr>
                </a:solidFill>
              </a:rPr>
              <a:t>health outcomes </a:t>
            </a:r>
            <a:r>
              <a:rPr lang="en-US" sz="3300" b="1" dirty="0" smtClean="0">
                <a:solidFill>
                  <a:schemeClr val="accent1">
                    <a:lumMod val="20000"/>
                    <a:lumOff val="80000"/>
                  </a:schemeClr>
                </a:solidFill>
              </a:rPr>
              <a:t/>
            </a:r>
            <a:br>
              <a:rPr lang="en-US" sz="3300" b="1" dirty="0" smtClean="0">
                <a:solidFill>
                  <a:schemeClr val="accent1">
                    <a:lumMod val="20000"/>
                    <a:lumOff val="80000"/>
                  </a:schemeClr>
                </a:solidFill>
              </a:rPr>
            </a:br>
            <a:r>
              <a:rPr lang="en-US" sz="3300" dirty="0" smtClean="0"/>
              <a:t>associated </a:t>
            </a:r>
            <a:r>
              <a:rPr lang="en-US" sz="3300" dirty="0"/>
              <a:t>with </a:t>
            </a:r>
            <a:r>
              <a:rPr lang="en-US" sz="3300" dirty="0" smtClean="0"/>
              <a:t>it”</a:t>
            </a:r>
            <a:r>
              <a:rPr lang="en-US" sz="3300" baseline="30000" dirty="0" smtClean="0"/>
              <a:t>6</a:t>
            </a:r>
            <a:endParaRPr lang="en-US" sz="3300" dirty="0"/>
          </a:p>
        </p:txBody>
      </p:sp>
      <p:pic>
        <p:nvPicPr>
          <p:cNvPr id="4" name="Picture 2" descr="Image result for parents dropping kids at sch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2139" y="3330355"/>
            <a:ext cx="4119861" cy="2746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6716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020" b="97153" l="1600" r="90000">
                        <a14:foregroundMark x1="38133" y1="33132" x2="38133" y2="33132"/>
                        <a14:foregroundMark x1="43867" y1="47455" x2="43867" y2="47455"/>
                        <a14:foregroundMark x1="51267" y1="47282" x2="51267" y2="47282"/>
                        <a14:foregroundMark x1="56867" y1="89387" x2="56867" y2="89387"/>
                        <a14:foregroundMark x1="27867" y1="25022" x2="27867" y2="25022"/>
                        <a14:foregroundMark x1="12067" y1="15876" x2="12067" y2="15876"/>
                        <a14:foregroundMark x1="5000" y1="21570" x2="5000" y2="21570"/>
                        <a14:foregroundMark x1="5000" y1="16135" x2="5000" y2="16135"/>
                        <a14:foregroundMark x1="24200" y1="10440" x2="24200" y2="10440"/>
                      </a14:backgroundRemoval>
                    </a14:imgEffect>
                  </a14:imgLayer>
                </a14:imgProps>
              </a:ext>
            </a:extLst>
          </a:blip>
          <a:srcRect l="3712" t="3902" r="11041" b="4926"/>
          <a:stretch/>
        </p:blipFill>
        <p:spPr>
          <a:xfrm>
            <a:off x="1780673" y="192505"/>
            <a:ext cx="7978671" cy="6593306"/>
          </a:xfrm>
          <a:prstGeom prst="rect">
            <a:avLst/>
          </a:prstGeom>
        </p:spPr>
      </p:pic>
      <p:sp>
        <p:nvSpPr>
          <p:cNvPr id="5" name="Oval 4"/>
          <p:cNvSpPr/>
          <p:nvPr/>
        </p:nvSpPr>
        <p:spPr>
          <a:xfrm>
            <a:off x="5402179" y="5678905"/>
            <a:ext cx="469232" cy="42110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Brace 1"/>
          <p:cNvSpPr/>
          <p:nvPr/>
        </p:nvSpPr>
        <p:spPr>
          <a:xfrm rot="19773829">
            <a:off x="9256540" y="4501661"/>
            <a:ext cx="407963" cy="2138289"/>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ight Brace 5"/>
          <p:cNvSpPr/>
          <p:nvPr/>
        </p:nvSpPr>
        <p:spPr>
          <a:xfrm rot="19773829">
            <a:off x="8030309" y="2375095"/>
            <a:ext cx="407963" cy="2138289"/>
          </a:xfrm>
          <a:prstGeom prst="rightBrace">
            <a:avLst>
              <a:gd name="adj1" fmla="val 8333"/>
              <a:gd name="adj2" fmla="val 5197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9759344" y="5047585"/>
            <a:ext cx="2307101" cy="523220"/>
          </a:xfrm>
          <a:prstGeom prst="rect">
            <a:avLst/>
          </a:prstGeom>
          <a:noFill/>
        </p:spPr>
        <p:txBody>
          <a:bodyPr wrap="square" rtlCol="0">
            <a:spAutoFit/>
          </a:bodyPr>
          <a:lstStyle/>
          <a:p>
            <a:r>
              <a:rPr lang="en-US" sz="2800" b="1" dirty="0" smtClean="0"/>
              <a:t>Basic Needs</a:t>
            </a:r>
            <a:endParaRPr lang="en-US" sz="2800" b="1" dirty="0"/>
          </a:p>
        </p:txBody>
      </p:sp>
      <p:sp>
        <p:nvSpPr>
          <p:cNvPr id="7" name="TextBox 6"/>
          <p:cNvSpPr txBox="1"/>
          <p:nvPr/>
        </p:nvSpPr>
        <p:spPr>
          <a:xfrm>
            <a:off x="8605793" y="2947428"/>
            <a:ext cx="2648361" cy="954107"/>
          </a:xfrm>
          <a:prstGeom prst="rect">
            <a:avLst/>
          </a:prstGeom>
          <a:noFill/>
        </p:spPr>
        <p:txBody>
          <a:bodyPr wrap="square" rtlCol="0">
            <a:spAutoFit/>
          </a:bodyPr>
          <a:lstStyle/>
          <a:p>
            <a:r>
              <a:rPr lang="en-US" sz="2800" b="1" dirty="0" smtClean="0"/>
              <a:t>Psychological Needs</a:t>
            </a:r>
            <a:endParaRPr lang="en-US" sz="2800" b="1" dirty="0"/>
          </a:p>
        </p:txBody>
      </p:sp>
      <p:sp>
        <p:nvSpPr>
          <p:cNvPr id="8" name="Right Brace 7"/>
          <p:cNvSpPr/>
          <p:nvPr/>
        </p:nvSpPr>
        <p:spPr>
          <a:xfrm rot="19773829">
            <a:off x="6894177" y="324808"/>
            <a:ext cx="407963" cy="2138289"/>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7516813" y="736974"/>
            <a:ext cx="2808873" cy="954107"/>
          </a:xfrm>
          <a:prstGeom prst="rect">
            <a:avLst/>
          </a:prstGeom>
          <a:noFill/>
        </p:spPr>
        <p:txBody>
          <a:bodyPr wrap="square" rtlCol="0">
            <a:spAutoFit/>
          </a:bodyPr>
          <a:lstStyle/>
          <a:p>
            <a:r>
              <a:rPr lang="en-US" sz="2800" b="1" dirty="0" smtClean="0"/>
              <a:t>Self-fulfillment Needs</a:t>
            </a:r>
            <a:endParaRPr lang="en-US" sz="2800" b="1" dirty="0"/>
          </a:p>
        </p:txBody>
      </p:sp>
    </p:spTree>
    <p:extLst>
      <p:ext uri="{BB962C8B-B14F-4D97-AF65-F5344CB8AC3E}">
        <p14:creationId xmlns:p14="http://schemas.microsoft.com/office/powerpoint/2010/main" val="426656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6" grpId="0" animBg="1"/>
      <p:bldP spid="3" grpId="0"/>
      <p:bldP spid="7" grpId="0"/>
      <p:bldP spid="8"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4114134" y="2433808"/>
            <a:ext cx="3656397" cy="3656397"/>
          </a:xfrm>
          <a:prstGeom prst="ellipse">
            <a:avLst/>
          </a:prstGeom>
          <a:solidFill>
            <a:srgbClr val="FF7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820058" y="1029979"/>
            <a:ext cx="2119405" cy="2119405"/>
          </a:xfrm>
          <a:prstGeom prst="ellipse">
            <a:avLst/>
          </a:prstGeom>
          <a:solidFill>
            <a:srgbClr val="55DF5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9324474" y="3535404"/>
            <a:ext cx="1571945" cy="1571945"/>
          </a:xfrm>
          <a:prstGeom prst="ellipse">
            <a:avLst/>
          </a:prstGeom>
          <a:solidFill>
            <a:srgbClr val="FFE74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436895" y="1071981"/>
            <a:ext cx="2887579" cy="2077403"/>
          </a:xfrm>
          <a:prstGeom prst="ellipse">
            <a:avLst/>
          </a:prstGeom>
          <a:noFill/>
          <a:ln>
            <a:noFill/>
          </a:ln>
        </p:spPr>
        <p:txBody>
          <a:bodyPr wrap="square" rtlCol="0">
            <a:spAutoFit/>
          </a:bodyPr>
          <a:lstStyle/>
          <a:p>
            <a:pPr algn="ctr"/>
            <a:r>
              <a:rPr lang="en-US" sz="2400" dirty="0">
                <a:solidFill>
                  <a:schemeClr val="bg1"/>
                </a:solidFill>
              </a:rPr>
              <a:t>Minimal </a:t>
            </a:r>
            <a:endParaRPr lang="en-US" sz="2400" dirty="0" smtClean="0">
              <a:solidFill>
                <a:schemeClr val="bg1"/>
              </a:solidFill>
            </a:endParaRPr>
          </a:p>
          <a:p>
            <a:pPr algn="ctr"/>
            <a:r>
              <a:rPr lang="en-US" sz="2400" dirty="0" smtClean="0">
                <a:solidFill>
                  <a:schemeClr val="bg1"/>
                </a:solidFill>
              </a:rPr>
              <a:t>vs</a:t>
            </a:r>
            <a:r>
              <a:rPr lang="en-US" sz="2400" dirty="0">
                <a:solidFill>
                  <a:schemeClr val="bg1"/>
                </a:solidFill>
              </a:rPr>
              <a:t>. </a:t>
            </a:r>
            <a:endParaRPr lang="en-US" sz="2400" dirty="0" smtClean="0">
              <a:solidFill>
                <a:schemeClr val="bg1"/>
              </a:solidFill>
            </a:endParaRPr>
          </a:p>
          <a:p>
            <a:pPr algn="ctr"/>
            <a:r>
              <a:rPr lang="en-US" sz="2400" dirty="0" smtClean="0">
                <a:solidFill>
                  <a:schemeClr val="bg1"/>
                </a:solidFill>
              </a:rPr>
              <a:t>Optimum</a:t>
            </a:r>
            <a:endParaRPr lang="en-US" sz="2400" dirty="0">
              <a:solidFill>
                <a:schemeClr val="bg1"/>
              </a:solidFill>
            </a:endParaRPr>
          </a:p>
          <a:p>
            <a:endParaRPr lang="en-US" dirty="0"/>
          </a:p>
        </p:txBody>
      </p:sp>
      <p:sp>
        <p:nvSpPr>
          <p:cNvPr id="11" name="TextBox 10"/>
          <p:cNvSpPr txBox="1"/>
          <p:nvPr/>
        </p:nvSpPr>
        <p:spPr>
          <a:xfrm>
            <a:off x="9324474" y="3808972"/>
            <a:ext cx="1876928" cy="1298377"/>
          </a:xfrm>
          <a:prstGeom prst="ellipse">
            <a:avLst/>
          </a:prstGeom>
          <a:noFill/>
          <a:ln>
            <a:noFill/>
          </a:ln>
        </p:spPr>
        <p:txBody>
          <a:bodyPr wrap="square" rtlCol="0">
            <a:spAutoFit/>
          </a:bodyPr>
          <a:lstStyle/>
          <a:p>
            <a:r>
              <a:rPr lang="en-US" dirty="0" smtClean="0">
                <a:solidFill>
                  <a:schemeClr val="bg1"/>
                </a:solidFill>
              </a:rPr>
              <a:t>Cost vs. Benefits</a:t>
            </a:r>
            <a:endParaRPr lang="en-US" dirty="0">
              <a:solidFill>
                <a:schemeClr val="bg1"/>
              </a:solidFill>
            </a:endParaRPr>
          </a:p>
          <a:p>
            <a:endParaRPr lang="en-US" dirty="0"/>
          </a:p>
        </p:txBody>
      </p:sp>
      <p:sp>
        <p:nvSpPr>
          <p:cNvPr id="13" name="TextBox 12"/>
          <p:cNvSpPr txBox="1"/>
          <p:nvPr/>
        </p:nvSpPr>
        <p:spPr>
          <a:xfrm>
            <a:off x="3976373" y="2778108"/>
            <a:ext cx="3931920" cy="3289221"/>
          </a:xfrm>
          <a:prstGeom prst="ellipse">
            <a:avLst/>
          </a:prstGeom>
          <a:noFill/>
          <a:ln>
            <a:noFill/>
          </a:ln>
        </p:spPr>
        <p:txBody>
          <a:bodyPr wrap="square" rtlCol="0">
            <a:spAutoFit/>
          </a:bodyPr>
          <a:lstStyle/>
          <a:p>
            <a:pPr algn="ctr"/>
            <a:r>
              <a:rPr lang="en-US" sz="3200" dirty="0" smtClean="0">
                <a:solidFill>
                  <a:schemeClr val="bg1"/>
                </a:solidFill>
              </a:rPr>
              <a:t>Physiological Needs </a:t>
            </a:r>
          </a:p>
          <a:p>
            <a:pPr algn="ctr"/>
            <a:r>
              <a:rPr lang="en-US" sz="3200" dirty="0" smtClean="0">
                <a:solidFill>
                  <a:schemeClr val="bg1"/>
                </a:solidFill>
              </a:rPr>
              <a:t>vs.</a:t>
            </a:r>
          </a:p>
          <a:p>
            <a:pPr algn="ctr"/>
            <a:r>
              <a:rPr lang="en-US" sz="3200" dirty="0" smtClean="0">
                <a:solidFill>
                  <a:schemeClr val="bg1"/>
                </a:solidFill>
              </a:rPr>
              <a:t> Self-</a:t>
            </a:r>
            <a:r>
              <a:rPr lang="en-US" sz="3200" dirty="0">
                <a:solidFill>
                  <a:schemeClr val="bg1"/>
                </a:solidFill>
              </a:rPr>
              <a:t>E</a:t>
            </a:r>
            <a:r>
              <a:rPr lang="en-US" sz="3200" dirty="0" smtClean="0">
                <a:solidFill>
                  <a:schemeClr val="bg1"/>
                </a:solidFill>
              </a:rPr>
              <a:t>steem</a:t>
            </a:r>
            <a:endParaRPr lang="en-US" sz="3200" dirty="0">
              <a:solidFill>
                <a:schemeClr val="bg1"/>
              </a:solidFill>
            </a:endParaRPr>
          </a:p>
          <a:p>
            <a:endParaRPr lang="en-US" dirty="0"/>
          </a:p>
        </p:txBody>
      </p:sp>
      <p:sp>
        <p:nvSpPr>
          <p:cNvPr id="16" name="Oval 15"/>
          <p:cNvSpPr/>
          <p:nvPr/>
        </p:nvSpPr>
        <p:spPr>
          <a:xfrm>
            <a:off x="2159076" y="1944325"/>
            <a:ext cx="2384000" cy="2478393"/>
          </a:xfrm>
          <a:prstGeom prst="ellipse">
            <a:avLst/>
          </a:prstGeom>
          <a:solidFill>
            <a:srgbClr val="FFAB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191823" y="2050279"/>
            <a:ext cx="2240262" cy="2337078"/>
          </a:xfrm>
          <a:prstGeom prst="ellipse">
            <a:avLst/>
          </a:prstGeom>
          <a:noFill/>
          <a:ln>
            <a:noFill/>
          </a:ln>
        </p:spPr>
        <p:txBody>
          <a:bodyPr wrap="square" rtlCol="0">
            <a:spAutoFit/>
          </a:bodyPr>
          <a:lstStyle/>
          <a:p>
            <a:pPr algn="ctr"/>
            <a:r>
              <a:rPr lang="en-US" sz="2800" dirty="0" smtClean="0">
                <a:solidFill>
                  <a:schemeClr val="bg1"/>
                </a:solidFill>
              </a:rPr>
              <a:t>Basic Right vs. Charity</a:t>
            </a:r>
            <a:endParaRPr lang="en-US" sz="2800" dirty="0">
              <a:solidFill>
                <a:schemeClr val="bg1"/>
              </a:solidFill>
            </a:endParaRPr>
          </a:p>
          <a:p>
            <a:endParaRPr lang="en-US" dirty="0"/>
          </a:p>
        </p:txBody>
      </p:sp>
      <p:sp>
        <p:nvSpPr>
          <p:cNvPr id="23" name="Oval 22"/>
          <p:cNvSpPr/>
          <p:nvPr/>
        </p:nvSpPr>
        <p:spPr>
          <a:xfrm>
            <a:off x="9642731" y="5512195"/>
            <a:ext cx="935429" cy="935429"/>
          </a:xfrm>
          <a:prstGeom prst="ellipse">
            <a:avLst/>
          </a:prstGeom>
          <a:solidFill>
            <a:srgbClr val="FF7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9073398" y="4458160"/>
            <a:ext cx="383338" cy="383338"/>
          </a:xfrm>
          <a:prstGeom prst="ellipse">
            <a:avLst/>
          </a:prstGeom>
          <a:solidFill>
            <a:srgbClr val="FFAB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029888" y="4467733"/>
            <a:ext cx="946484" cy="946484"/>
          </a:xfrm>
          <a:prstGeom prst="ellipse">
            <a:avLst/>
          </a:prstGeom>
          <a:solidFill>
            <a:srgbClr val="9BEE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091258" y="5883337"/>
            <a:ext cx="741948" cy="741948"/>
          </a:xfrm>
          <a:prstGeom prst="ellipse">
            <a:avLst/>
          </a:prstGeom>
          <a:solidFill>
            <a:srgbClr val="FFE74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671388" y="3858623"/>
            <a:ext cx="487981" cy="503706"/>
          </a:xfrm>
          <a:prstGeom prst="ellipse">
            <a:avLst/>
          </a:prstGeom>
          <a:solidFill>
            <a:srgbClr val="9BEE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573065" y="5444243"/>
            <a:ext cx="383338" cy="383338"/>
          </a:xfrm>
          <a:prstGeom prst="ellipse">
            <a:avLst/>
          </a:prstGeom>
          <a:solidFill>
            <a:srgbClr val="FFAB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282172" y="5741375"/>
            <a:ext cx="383338" cy="383338"/>
          </a:xfrm>
          <a:prstGeom prst="ellipse">
            <a:avLst/>
          </a:prstGeom>
          <a:solidFill>
            <a:srgbClr val="FFAB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628389" y="6156881"/>
            <a:ext cx="191669" cy="191669"/>
          </a:xfrm>
          <a:prstGeom prst="ellipse">
            <a:avLst/>
          </a:prstGeom>
          <a:solidFill>
            <a:srgbClr val="55DF5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908516" y="2226457"/>
            <a:ext cx="191669" cy="191669"/>
          </a:xfrm>
          <a:prstGeom prst="ellipse">
            <a:avLst/>
          </a:prstGeom>
          <a:solidFill>
            <a:srgbClr val="55DF5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854715" y="5801266"/>
            <a:ext cx="191669" cy="191669"/>
          </a:xfrm>
          <a:prstGeom prst="ellipse">
            <a:avLst/>
          </a:prstGeom>
          <a:solidFill>
            <a:srgbClr val="55DF5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9097047" y="1071981"/>
            <a:ext cx="191669" cy="191669"/>
          </a:xfrm>
          <a:prstGeom prst="ellipse">
            <a:avLst/>
          </a:prstGeom>
          <a:solidFill>
            <a:srgbClr val="9BEE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10692" y="296308"/>
            <a:ext cx="2445718" cy="2137500"/>
            <a:chOff x="-10692" y="296308"/>
            <a:chExt cx="2445718" cy="2137500"/>
          </a:xfrm>
        </p:grpSpPr>
        <p:sp>
          <p:nvSpPr>
            <p:cNvPr id="35" name="Oval 34"/>
            <p:cNvSpPr/>
            <p:nvPr/>
          </p:nvSpPr>
          <p:spPr>
            <a:xfrm>
              <a:off x="40118" y="296308"/>
              <a:ext cx="2271400" cy="2137500"/>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0692" y="374726"/>
              <a:ext cx="2445718" cy="1947565"/>
            </a:xfrm>
            <a:prstGeom prst="ellipse">
              <a:avLst/>
            </a:prstGeom>
            <a:noFill/>
            <a:ln>
              <a:noFill/>
            </a:ln>
          </p:spPr>
          <p:txBody>
            <a:bodyPr wrap="square" rtlCol="0">
              <a:spAutoFit/>
            </a:bodyPr>
            <a:lstStyle/>
            <a:p>
              <a:pPr algn="ctr"/>
              <a:r>
                <a:rPr lang="en-US" sz="2800" dirty="0" smtClean="0">
                  <a:solidFill>
                    <a:schemeClr val="bg1"/>
                  </a:solidFill>
                </a:rPr>
                <a:t>External vs. Internal</a:t>
              </a:r>
              <a:endParaRPr lang="en-US" dirty="0"/>
            </a:p>
          </p:txBody>
        </p:sp>
      </p:grpSp>
    </p:spTree>
    <p:extLst>
      <p:ext uri="{BB962C8B-B14F-4D97-AF65-F5344CB8AC3E}">
        <p14:creationId xmlns:p14="http://schemas.microsoft.com/office/powerpoint/2010/main" val="4223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Where do we see it? how do we feel it? </a:t>
            </a:r>
            <a:r>
              <a:rPr lang="en-US" b="1" baseline="30000" dirty="0" smtClean="0"/>
              <a:t>7</a:t>
            </a:r>
            <a:endParaRPr lang="en-US" b="1" dirty="0"/>
          </a:p>
        </p:txBody>
      </p:sp>
      <p:sp>
        <p:nvSpPr>
          <p:cNvPr id="3" name="Content Placeholder 2"/>
          <p:cNvSpPr>
            <a:spLocks noGrp="1"/>
          </p:cNvSpPr>
          <p:nvPr>
            <p:ph idx="1"/>
          </p:nvPr>
        </p:nvSpPr>
        <p:spPr>
          <a:xfrm>
            <a:off x="1103311" y="2249866"/>
            <a:ext cx="10108639" cy="4207205"/>
          </a:xfrm>
        </p:spPr>
        <p:txBody>
          <a:bodyPr>
            <a:normAutofit/>
          </a:bodyPr>
          <a:lstStyle/>
          <a:p>
            <a:r>
              <a:rPr lang="en-US" sz="3000" dirty="0"/>
              <a:t>Dynamics of stigma most vividly operate </a:t>
            </a:r>
            <a:r>
              <a:rPr lang="en-US" sz="3000" dirty="0" smtClean="0"/>
              <a:t/>
            </a:r>
            <a:br>
              <a:rPr lang="en-US" sz="3000" dirty="0" smtClean="0"/>
            </a:br>
            <a:r>
              <a:rPr lang="en-US" sz="3000" dirty="0" smtClean="0"/>
              <a:t>through </a:t>
            </a:r>
            <a:r>
              <a:rPr lang="en-US" sz="3000" dirty="0"/>
              <a:t>face-to-face </a:t>
            </a:r>
            <a:r>
              <a:rPr lang="en-US" sz="3000" dirty="0" smtClean="0"/>
              <a:t>interaction. </a:t>
            </a:r>
            <a:br>
              <a:rPr lang="en-US" sz="3000" dirty="0" smtClean="0"/>
            </a:br>
            <a:endParaRPr lang="en-US" sz="3000" dirty="0" smtClean="0"/>
          </a:p>
          <a:p>
            <a:r>
              <a:rPr lang="en-US" sz="3000" dirty="0"/>
              <a:t>Stigma can be </a:t>
            </a:r>
            <a:r>
              <a:rPr lang="en-US" sz="3000" dirty="0" smtClean="0"/>
              <a:t>self-afflicting. Participants </a:t>
            </a:r>
            <a:br>
              <a:rPr lang="en-US" sz="3000" dirty="0" smtClean="0"/>
            </a:br>
            <a:r>
              <a:rPr lang="en-US" sz="3000" dirty="0" smtClean="0"/>
              <a:t>believe that engaging </a:t>
            </a:r>
            <a:r>
              <a:rPr lang="en-US" sz="3000" dirty="0"/>
              <a:t>in actions </a:t>
            </a:r>
            <a:r>
              <a:rPr lang="en-US" sz="3000" dirty="0" smtClean="0"/>
              <a:t>is self-deprecating.</a:t>
            </a:r>
            <a:br>
              <a:rPr lang="en-US" sz="3000" dirty="0" smtClean="0"/>
            </a:br>
            <a:endParaRPr lang="en-US" sz="3000" dirty="0" smtClean="0"/>
          </a:p>
          <a:p>
            <a:r>
              <a:rPr lang="en-US" sz="3000" dirty="0"/>
              <a:t>Feelings of stigma are dependent on </a:t>
            </a:r>
            <a:r>
              <a:rPr lang="en-US" sz="3000" dirty="0" smtClean="0"/>
              <a:t>the audience</a:t>
            </a:r>
            <a:r>
              <a:rPr lang="en-US" sz="3000" dirty="0"/>
              <a:t>, the specific situation and the individual’s life </a:t>
            </a:r>
            <a:r>
              <a:rPr lang="en-US" sz="3000" dirty="0" smtClean="0"/>
              <a:t>history.</a:t>
            </a:r>
          </a:p>
          <a:p>
            <a:endParaRPr lang="en-US" dirty="0"/>
          </a:p>
        </p:txBody>
      </p:sp>
    </p:spTree>
    <p:extLst>
      <p:ext uri="{BB962C8B-B14F-4D97-AF65-F5344CB8AC3E}">
        <p14:creationId xmlns:p14="http://schemas.microsoft.com/office/powerpoint/2010/main" val="360480581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Custom 3">
      <a:dk1>
        <a:sysClr val="windowText" lastClr="000000"/>
      </a:dk1>
      <a:lt1>
        <a:sysClr val="window" lastClr="FFFFFF"/>
      </a:lt1>
      <a:dk2>
        <a:srgbClr val="323232"/>
      </a:dk2>
      <a:lt2>
        <a:srgbClr val="E3DED1"/>
      </a:lt2>
      <a:accent1>
        <a:srgbClr val="CC0000"/>
      </a:accent1>
      <a:accent2>
        <a:srgbClr val="FFC000"/>
      </a:accent2>
      <a:accent3>
        <a:srgbClr val="0070C0"/>
      </a:accent3>
      <a:accent4>
        <a:srgbClr val="4E8542"/>
      </a:accent4>
      <a:accent5>
        <a:srgbClr val="7030A0"/>
      </a:accent5>
      <a:accent6>
        <a:srgbClr val="CC00FF"/>
      </a:accent6>
      <a:hlink>
        <a:srgbClr val="9F2936"/>
      </a:hlink>
      <a:folHlink>
        <a:srgbClr val="B26B02"/>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Custom 3">
    <a:dk1>
      <a:sysClr val="windowText" lastClr="000000"/>
    </a:dk1>
    <a:lt1>
      <a:sysClr val="window" lastClr="FFFFFF"/>
    </a:lt1>
    <a:dk2>
      <a:srgbClr val="323232"/>
    </a:dk2>
    <a:lt2>
      <a:srgbClr val="E3DED1"/>
    </a:lt2>
    <a:accent1>
      <a:srgbClr val="CC0000"/>
    </a:accent1>
    <a:accent2>
      <a:srgbClr val="FFC000"/>
    </a:accent2>
    <a:accent3>
      <a:srgbClr val="0070C0"/>
    </a:accent3>
    <a:accent4>
      <a:srgbClr val="4E8542"/>
    </a:accent4>
    <a:accent5>
      <a:srgbClr val="7030A0"/>
    </a:accent5>
    <a:accent6>
      <a:srgbClr val="CC00FF"/>
    </a:accent6>
    <a:hlink>
      <a:srgbClr val="9F2936"/>
    </a:hlink>
    <a:folHlink>
      <a:srgbClr val="B26B02"/>
    </a:folHlink>
  </a:clrScheme>
</a:themeOverride>
</file>

<file path=docProps/app.xml><?xml version="1.0" encoding="utf-8"?>
<Properties xmlns="http://schemas.openxmlformats.org/officeDocument/2006/extended-properties" xmlns:vt="http://schemas.openxmlformats.org/officeDocument/2006/docPropsVTypes">
  <Template/>
  <TotalTime>19827</TotalTime>
  <Words>2070</Words>
  <Application>Microsoft Office PowerPoint</Application>
  <PresentationFormat>Custom</PresentationFormat>
  <Paragraphs>223</Paragraphs>
  <Slides>20</Slides>
  <Notes>18</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Ion</vt:lpstr>
      <vt:lpstr>Youth &amp;  Food Benefit Assistance</vt:lpstr>
      <vt:lpstr>Topics</vt:lpstr>
      <vt:lpstr>What are food benefits?</vt:lpstr>
      <vt:lpstr>Food Assistance and Nutrition programs in Schools</vt:lpstr>
      <vt:lpstr>PowerPoint Presentation</vt:lpstr>
      <vt:lpstr>Stigma and its Impact</vt:lpstr>
      <vt:lpstr>PowerPoint Presentation</vt:lpstr>
      <vt:lpstr>PowerPoint Presentation</vt:lpstr>
      <vt:lpstr>Where do we see it? how do we feel it? 7</vt:lpstr>
      <vt:lpstr>But what about the kids?</vt:lpstr>
      <vt:lpstr>But what about the kids</vt:lpstr>
      <vt:lpstr>What we know…</vt:lpstr>
      <vt:lpstr>“Regarding participation, what do you feel are the main barriers to participation in your program from the point of view of: ”9</vt:lpstr>
      <vt:lpstr>PowerPoint Presentation</vt:lpstr>
      <vt:lpstr>What can we do about it?</vt:lpstr>
      <vt:lpstr>What can we do about it?</vt:lpstr>
      <vt:lpstr>What can we do about it?</vt:lpstr>
      <vt:lpstr>Let’s talk about it…</vt:lpstr>
      <vt:lpstr>References- make them APA</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Children &amp; Food Benefit Assistance</dc:title>
  <dc:creator>Natalia Santos</dc:creator>
  <cp:lastModifiedBy>Jane Ballesteros</cp:lastModifiedBy>
  <cp:revision>66</cp:revision>
  <dcterms:created xsi:type="dcterms:W3CDTF">2017-03-09T22:19:17Z</dcterms:created>
  <dcterms:modified xsi:type="dcterms:W3CDTF">2017-05-30T14:53:51Z</dcterms:modified>
</cp:coreProperties>
</file>