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1"/>
  </p:sldMasterIdLst>
  <p:notesMasterIdLst>
    <p:notesMasterId r:id="rId22"/>
  </p:notesMasterIdLst>
  <p:sldIdLst>
    <p:sldId id="274" r:id="rId2"/>
    <p:sldId id="277" r:id="rId3"/>
    <p:sldId id="290" r:id="rId4"/>
    <p:sldId id="261" r:id="rId5"/>
    <p:sldId id="260" r:id="rId6"/>
    <p:sldId id="263" r:id="rId7"/>
    <p:sldId id="264" r:id="rId8"/>
    <p:sldId id="272" r:id="rId9"/>
    <p:sldId id="276" r:id="rId10"/>
    <p:sldId id="265" r:id="rId11"/>
    <p:sldId id="266" r:id="rId12"/>
    <p:sldId id="267" r:id="rId13"/>
    <p:sldId id="268" r:id="rId14"/>
    <p:sldId id="269" r:id="rId15"/>
    <p:sldId id="270" r:id="rId16"/>
    <p:sldId id="291" r:id="rId17"/>
    <p:sldId id="293" r:id="rId18"/>
    <p:sldId id="294" r:id="rId19"/>
    <p:sldId id="295"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D00"/>
    <a:srgbClr val="FF6600"/>
    <a:srgbClr val="703E20"/>
    <a:srgbClr val="ECE2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51"/>
    <p:restoredTop sz="94602"/>
  </p:normalViewPr>
  <p:slideViewPr>
    <p:cSldViewPr snapToGrid="0">
      <p:cViewPr>
        <p:scale>
          <a:sx n="83" d="100"/>
          <a:sy n="83" d="100"/>
        </p:scale>
        <p:origin x="902" y="4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D5B80-A0E0-427A-8F0A-51E3F4E62FC3}" type="datetimeFigureOut">
              <a:rPr lang="en-US" smtClean="0"/>
              <a:t>5/30/2017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3845F-BD5E-4773-941F-DF7E3E392571}"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EEB04-8B03-42A4-B430-5C862932EB01}" type="slidenum">
              <a:rPr lang="en-US" smtClean="0"/>
              <a:pPr/>
              <a:t>2</a:t>
            </a:fld>
            <a:endParaRPr lang="en-US"/>
          </a:p>
        </p:txBody>
      </p:sp>
    </p:spTree>
    <p:extLst>
      <p:ext uri="{BB962C8B-B14F-4D97-AF65-F5344CB8AC3E}">
        <p14:creationId xmlns:p14="http://schemas.microsoft.com/office/powerpoint/2010/main" val="185065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E43B4F-67F5-4871-A080-78E0B91CF61B}" type="slidenum">
              <a:rPr lang="en-US" smtClean="0"/>
              <a:pPr/>
              <a:t>14</a:t>
            </a:fld>
            <a:endParaRPr lang="en-US"/>
          </a:p>
        </p:txBody>
      </p:sp>
    </p:spTree>
    <p:extLst>
      <p:ext uri="{BB962C8B-B14F-4D97-AF65-F5344CB8AC3E}">
        <p14:creationId xmlns:p14="http://schemas.microsoft.com/office/powerpoint/2010/main" val="264955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1. </a:t>
            </a:r>
            <a:r>
              <a:rPr lang="en-US" sz="1200" b="1" kern="1200">
                <a:solidFill>
                  <a:schemeClr val="tx1"/>
                </a:solidFill>
                <a:effectLst/>
                <a:latin typeface="+mn-lt"/>
                <a:ea typeface="+mn-ea"/>
                <a:cs typeface="+mn-cs"/>
              </a:rPr>
              <a:t>Realize when you’re stressed</a:t>
            </a:r>
            <a:r>
              <a:rPr lang="en-US" sz="1200" kern="1200">
                <a:solidFill>
                  <a:schemeClr val="tx1"/>
                </a:solidFill>
                <a:effectLst/>
                <a:latin typeface="+mn-lt"/>
                <a:ea typeface="+mn-ea"/>
                <a:cs typeface="+mn-cs"/>
              </a:rPr>
              <a:t> – The first step to reducing stress or intense emotion is recognizing what stress feels like. How does your body feel when you’re stressed or upset? Are your muscles or stomach tight or sore? Are your hands clenched? Is your breath shallow? Being aware of your physical response to a stressful situation will help regulate tension when it occurs.</a:t>
            </a:r>
          </a:p>
          <a:p>
            <a:r>
              <a:rPr lang="en-US" sz="1200" b="1" kern="1200">
                <a:solidFill>
                  <a:schemeClr val="tx1"/>
                </a:solidFill>
                <a:effectLst/>
                <a:latin typeface="+mn-lt"/>
                <a:ea typeface="+mn-ea"/>
                <a:cs typeface="+mn-cs"/>
              </a:rPr>
              <a:t>Discover the stress-busting techniques that work for you</a:t>
            </a:r>
            <a:r>
              <a:rPr lang="en-US" sz="1200" kern="1200">
                <a:solidFill>
                  <a:schemeClr val="tx1"/>
                </a:solidFill>
                <a:effectLst/>
                <a:latin typeface="+mn-lt"/>
                <a:ea typeface="+mn-ea"/>
                <a:cs typeface="+mn-cs"/>
              </a:rPr>
              <a:t> – The best way to reduce stress quickly is by engaging one or more of your senses: sight, sound, smell, taste, and touch.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 Being able to connect to your emotions—having a moment-to-moment awareness of your emotions and how they influence your thoughts and actions—is the key to understanding yourself and remaining calm and focused in tense situations with others. Instead of denying them</a:t>
            </a:r>
            <a:r>
              <a:rPr lang="en-US" sz="1200" kern="1200" baseline="0">
                <a:solidFill>
                  <a:schemeClr val="tx1"/>
                </a:solidFill>
                <a:effectLst/>
                <a:latin typeface="+mn-lt"/>
                <a:ea typeface="+mn-ea"/>
                <a:cs typeface="+mn-cs"/>
              </a:rPr>
              <a:t> or the opposite – indulging in them – how about just feeling them? Human beings can be very creative in how we choose to deny our feelings – we eat too much food, or drink too much wine, or exercise too much, or work all the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3. </a:t>
            </a:r>
            <a:r>
              <a:rPr lang="en-US" sz="1200" kern="1200">
                <a:solidFill>
                  <a:schemeClr val="tx1"/>
                </a:solidFill>
                <a:effectLst/>
                <a:latin typeface="+mn-lt"/>
                <a:ea typeface="+mn-ea"/>
                <a:cs typeface="+mn-cs"/>
              </a:rPr>
              <a:t>Being a good communicator requires more than just verbal skills and the ability to manage stress. Often, </a:t>
            </a:r>
            <a:r>
              <a:rPr lang="en-US" sz="1200" i="1" kern="1200">
                <a:solidFill>
                  <a:schemeClr val="tx1"/>
                </a:solidFill>
                <a:effectLst/>
                <a:latin typeface="+mn-lt"/>
                <a:ea typeface="+mn-ea"/>
                <a:cs typeface="+mn-cs"/>
              </a:rPr>
              <a:t>what</a:t>
            </a:r>
            <a:r>
              <a:rPr lang="en-US" sz="1200" kern="1200">
                <a:solidFill>
                  <a:schemeClr val="tx1"/>
                </a:solidFill>
                <a:effectLst/>
                <a:latin typeface="+mn-lt"/>
                <a:ea typeface="+mn-ea"/>
                <a:cs typeface="+mn-cs"/>
              </a:rPr>
              <a:t> you say is less important than </a:t>
            </a:r>
            <a:r>
              <a:rPr lang="en-US" sz="1200" i="1" kern="1200">
                <a:solidFill>
                  <a:schemeClr val="tx1"/>
                </a:solidFill>
                <a:effectLst/>
                <a:latin typeface="+mn-lt"/>
                <a:ea typeface="+mn-ea"/>
                <a:cs typeface="+mn-cs"/>
              </a:rPr>
              <a:t>how</a:t>
            </a:r>
            <a:r>
              <a:rPr lang="en-US" sz="1200" kern="1200">
                <a:solidFill>
                  <a:schemeClr val="tx1"/>
                </a:solidFill>
                <a:effectLst/>
                <a:latin typeface="+mn-lt"/>
                <a:ea typeface="+mn-ea"/>
                <a:cs typeface="+mn-cs"/>
              </a:rPr>
              <a:t> you say it, or the other nonverbal signals you send out—the gestures you make, the way you sit, how fast or how loud you talk, how close you stand, or how much eye contact you make. In order to hold the attention of others and build connection and trust, you need to be aware of, and in control of, this body language. You also need to be able to accurately read and respond to the nonverbal cues that other people send you.</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And if you’re trying to become more attuned to what other people are thinking or feeling, it’s always a good idea to check it out. Nonverbal communication can be misinterpreted – especially when you’re communicating across different cultures or socioeconomic status. I sometimes think talking to a man is communicating across cultures, to be honest, but that’s a whole ‘</a:t>
            </a:r>
            <a:r>
              <a:rPr lang="en-US" sz="1200" kern="1200" baseline="0" err="1">
                <a:solidFill>
                  <a:schemeClr val="tx1"/>
                </a:solidFill>
                <a:effectLst/>
                <a:latin typeface="+mn-lt"/>
                <a:ea typeface="+mn-ea"/>
                <a:cs typeface="+mn-cs"/>
              </a:rPr>
              <a:t>nother</a:t>
            </a:r>
            <a:r>
              <a:rPr lang="en-US" sz="1200" kern="1200" baseline="0">
                <a:solidFill>
                  <a:schemeClr val="tx1"/>
                </a:solidFill>
                <a:effectLst/>
                <a:latin typeface="+mn-lt"/>
                <a:ea typeface="+mn-ea"/>
                <a:cs typeface="+mn-cs"/>
              </a:rPr>
              <a:t> training!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4. Develop the ability to laugh at yourself, not take yourself to seriously. As I’ve gotten to know myself better I’ve begun to learn how to recognize one of my patterns, and even to catch myself before I go too far with 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5. Resolve conflict </a:t>
            </a:r>
          </a:p>
          <a:p>
            <a:endParaRPr lang="en-US"/>
          </a:p>
        </p:txBody>
      </p:sp>
      <p:sp>
        <p:nvSpPr>
          <p:cNvPr id="4" name="Slide Number Placeholder 3"/>
          <p:cNvSpPr>
            <a:spLocks noGrp="1"/>
          </p:cNvSpPr>
          <p:nvPr>
            <p:ph type="sldNum" sz="quarter" idx="10"/>
          </p:nvPr>
        </p:nvSpPr>
        <p:spPr/>
        <p:txBody>
          <a:bodyPr/>
          <a:lstStyle/>
          <a:p>
            <a:fld id="{F8E43B4F-67F5-4871-A080-78E0B91CF61B}" type="slidenum">
              <a:rPr lang="en-US" smtClean="0"/>
              <a:pPr/>
              <a:t>15</a:t>
            </a:fld>
            <a:endParaRPr lang="en-US"/>
          </a:p>
        </p:txBody>
      </p:sp>
    </p:spTree>
    <p:extLst>
      <p:ext uri="{BB962C8B-B14F-4D97-AF65-F5344CB8AC3E}">
        <p14:creationId xmlns:p14="http://schemas.microsoft.com/office/powerpoint/2010/main" val="274450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16</a:t>
            </a:fld>
            <a:endParaRPr lang="en-US" dirty="0"/>
          </a:p>
        </p:txBody>
      </p:sp>
    </p:spTree>
    <p:extLst>
      <p:ext uri="{BB962C8B-B14F-4D97-AF65-F5344CB8AC3E}">
        <p14:creationId xmlns:p14="http://schemas.microsoft.com/office/powerpoint/2010/main" val="2278162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61100A-E045-431A-9ABB-DF2F0E98E484}" type="slidenum">
              <a:rPr lang="en-US" smtClean="0"/>
              <a:pPr/>
              <a:t>17</a:t>
            </a:fld>
            <a:endParaRPr lang="en-US" dirty="0"/>
          </a:p>
        </p:txBody>
      </p:sp>
    </p:spTree>
    <p:extLst>
      <p:ext uri="{BB962C8B-B14F-4D97-AF65-F5344CB8AC3E}">
        <p14:creationId xmlns:p14="http://schemas.microsoft.com/office/powerpoint/2010/main" val="218779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0E7FC7-51D1-4B14-8CB3-FCFC9303EB71}" type="slidenum">
              <a:rPr lang="en-US" smtClean="0"/>
              <a:pPr/>
              <a:t>18</a:t>
            </a:fld>
            <a:endParaRPr lang="en-US" dirty="0"/>
          </a:p>
        </p:txBody>
      </p:sp>
    </p:spTree>
    <p:extLst>
      <p:ext uri="{BB962C8B-B14F-4D97-AF65-F5344CB8AC3E}">
        <p14:creationId xmlns:p14="http://schemas.microsoft.com/office/powerpoint/2010/main" val="205253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61100A-E045-431A-9ABB-DF2F0E98E484}" type="slidenum">
              <a:rPr lang="en-US" smtClean="0"/>
              <a:pPr/>
              <a:t>19</a:t>
            </a:fld>
            <a:endParaRPr lang="en-US" dirty="0"/>
          </a:p>
        </p:txBody>
      </p:sp>
    </p:spTree>
    <p:extLst>
      <p:ext uri="{BB962C8B-B14F-4D97-AF65-F5344CB8AC3E}">
        <p14:creationId xmlns:p14="http://schemas.microsoft.com/office/powerpoint/2010/main" val="347830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BF69FF7A-A073-4FDC-B0BF-4A5A2D3A3C63}" type="slidenum">
              <a:rPr lang="en-GB" altLang="en-US" smtClean="0">
                <a:latin typeface="Times New Roman" pitchFamily="18" charset="0"/>
              </a:rPr>
              <a:pPr eaLnBrk="1" hangingPunct="1"/>
              <a:t>4</a:t>
            </a:fld>
            <a:endParaRPr lang="en-GB" altLang="en-US">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a:t>Different definitions of EQ exist and can be found within the psychological literature.  One widely used definition above is derived from the work of </a:t>
            </a:r>
            <a:r>
              <a:rPr lang="en-GB" altLang="en-US" err="1"/>
              <a:t>Goleman</a:t>
            </a:r>
            <a:r>
              <a:rPr lang="en-GB" altLang="en-US"/>
              <a:t> (1995).</a:t>
            </a:r>
          </a:p>
          <a:p>
            <a:pPr eaLnBrk="1" hangingPunct="1">
              <a:lnSpc>
                <a:spcPct val="90000"/>
              </a:lnSpc>
            </a:pPr>
            <a:endParaRPr lang="en-GB" altLang="en-US"/>
          </a:p>
          <a:p>
            <a:pPr eaLnBrk="1" hangingPunct="1">
              <a:lnSpc>
                <a:spcPct val="90000"/>
              </a:lnSpc>
            </a:pPr>
            <a:r>
              <a:rPr lang="en-GB" altLang="en-US"/>
              <a:t>EQ is the ability to understand your own emotions and those of people around you. The concept of EQ means you have a self-awareness that enables you to recognise feelings and helps you manage your emotions.  A person with a high EQ is also capable of understanding the feelings of others and, therefore, is better at handling relationships of all kinds.</a:t>
            </a:r>
          </a:p>
          <a:p>
            <a:pPr eaLnBrk="1" hangingPunct="1">
              <a:lnSpc>
                <a:spcPct val="90000"/>
              </a:lnSpc>
            </a:pPr>
            <a:r>
              <a:rPr lang="en-GB" altLang="en-US"/>
              <a:t/>
            </a:r>
            <a:br>
              <a:rPr lang="en-GB" altLang="en-US"/>
            </a:br>
            <a:r>
              <a:rPr lang="en-GB" altLang="en-US"/>
              <a:t>If a person is 'intellectually' intelligent, it does not necessarily follow they are emotionally intelligent. Having a good memory, or good problem-solving abilities, does not mean a person is capable of dealing with emotions or of motivating themselves or motivating others.</a:t>
            </a:r>
          </a:p>
          <a:p>
            <a:pPr eaLnBrk="1" hangingPunct="1">
              <a:lnSpc>
                <a:spcPct val="90000"/>
              </a:lnSpc>
            </a:pPr>
            <a:r>
              <a:rPr lang="en-GB" altLang="en-US"/>
              <a:t/>
            </a:r>
            <a:br>
              <a:rPr lang="en-GB" altLang="en-US"/>
            </a:br>
            <a:endParaRPr lang="en-GB" altLang="en-US"/>
          </a:p>
        </p:txBody>
      </p:sp>
    </p:spTree>
    <p:extLst>
      <p:ext uri="{BB962C8B-B14F-4D97-AF65-F5344CB8AC3E}">
        <p14:creationId xmlns:p14="http://schemas.microsoft.com/office/powerpoint/2010/main" val="197197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800">
                <a:latin typeface="Times New Roman" pitchFamily="18" charset="0"/>
              </a:rPr>
              <a:t>What Do We Know About IQ?</a:t>
            </a:r>
            <a:r>
              <a:rPr lang="en-US" altLang="en-US" sz="2800" baseline="0">
                <a:latin typeface="Times New Roman" pitchFamily="18" charset="0"/>
              </a:rPr>
              <a:t> </a:t>
            </a:r>
            <a:r>
              <a:rPr lang="en-US" altLang="en-US" sz="2800"/>
              <a:t>Predicts school grades relatively well;</a:t>
            </a:r>
            <a:r>
              <a:rPr lang="en-US" altLang="en-US" sz="2800" baseline="0"/>
              <a:t> </a:t>
            </a:r>
            <a:r>
              <a:rPr lang="en-US" altLang="en-US" sz="2800"/>
              <a:t>Does not predict success in life;</a:t>
            </a:r>
            <a:r>
              <a:rPr lang="en-US" altLang="en-US" sz="2800" baseline="0"/>
              <a:t> </a:t>
            </a:r>
            <a:r>
              <a:rPr lang="en-US" altLang="en-US" sz="2800"/>
              <a:t>Predicts 6% of job success;</a:t>
            </a:r>
            <a:r>
              <a:rPr lang="en-US" altLang="en-US" sz="2800" baseline="0"/>
              <a:t> </a:t>
            </a:r>
            <a:r>
              <a:rPr lang="en-US" altLang="en-US" sz="2800"/>
              <a:t>Peaks in late teens;</a:t>
            </a:r>
            <a:r>
              <a:rPr lang="en-US" altLang="en-US" sz="2800" baseline="0"/>
              <a:t> </a:t>
            </a:r>
            <a:r>
              <a:rPr lang="en-US" altLang="en-US" sz="2800"/>
              <a:t>Culture-bound, Gender Bias, SES;</a:t>
            </a:r>
            <a:r>
              <a:rPr lang="en-US" altLang="en-US" sz="2800" baseline="0"/>
              <a:t> </a:t>
            </a:r>
            <a:r>
              <a:rPr lang="en-US" altLang="en-US" sz="2800"/>
              <a:t>Racial controversies;</a:t>
            </a:r>
            <a:r>
              <a:rPr lang="en-US" altLang="en-US" sz="2800" baseline="0"/>
              <a:t> </a:t>
            </a:r>
            <a:r>
              <a:rPr lang="en-US" altLang="en-US" sz="2800"/>
              <a:t>Gets you in the door;</a:t>
            </a:r>
            <a:r>
              <a:rPr lang="en-US" altLang="en-US" sz="2800" baseline="0"/>
              <a:t> </a:t>
            </a:r>
            <a:r>
              <a:rPr lang="en-US" altLang="en-US" sz="2800"/>
              <a:t>Professional schools (medicine, dentistry, law);</a:t>
            </a:r>
            <a:r>
              <a:rPr lang="en-US" altLang="en-US" sz="2800" baseline="0"/>
              <a:t> </a:t>
            </a:r>
            <a:r>
              <a:rPr lang="en-US" altLang="en-US" sz="2800"/>
              <a:t>Can help you get hired (Harvard MBA);</a:t>
            </a:r>
            <a:r>
              <a:rPr lang="en-US" altLang="en-US" sz="2800" baseline="0"/>
              <a:t> </a:t>
            </a:r>
            <a:r>
              <a:rPr lang="en-US" altLang="en-US" sz="2800"/>
              <a:t>Static</a:t>
            </a:r>
          </a:p>
          <a:p>
            <a:r>
              <a:rPr lang="en-US" altLang="en-US" sz="2800"/>
              <a:t>What do we know about EQ? Many studies of EQ in workplace have determined that EQ is a</a:t>
            </a:r>
            <a:r>
              <a:rPr lang="en-US" altLang="en-US" sz="2800" baseline="0"/>
              <a:t> far more reliable predictor of success in the workplace than is IQ, especially as it relates to leadership. Some organizations have implemented EQ in their hiring practices and have found it greatly increases the rate of successful hires, and reduces turnover. We also now that EQ can be developed throughout life – it is not static and can be learned.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a:t>Research by the Center for Creative Leadership has found that the primary causes of derailment in executives involve deficits in emotional competence. The three primary ones are difficulty in handling change, not being able to work well in a team, and poor interpersonal relations.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a:t>Other research has found higher productivity</a:t>
            </a:r>
            <a:r>
              <a:rPr lang="en-US" altLang="en-US" sz="2800" baseline="0"/>
              <a:t> and sales, lower rates of turnover, and higher staff morale correlated to the EQ of leadership.</a:t>
            </a:r>
            <a:endParaRPr lang="en-US" altLang="en-US" sz="2800"/>
          </a:p>
          <a:p>
            <a:endParaRPr lang="en-US" altLang="en-US" sz="2800"/>
          </a:p>
          <a:p>
            <a:endParaRPr lang="en-US"/>
          </a:p>
        </p:txBody>
      </p:sp>
      <p:sp>
        <p:nvSpPr>
          <p:cNvPr id="4" name="Slide Number Placeholder 3"/>
          <p:cNvSpPr>
            <a:spLocks noGrp="1"/>
          </p:cNvSpPr>
          <p:nvPr>
            <p:ph type="sldNum" sz="quarter" idx="10"/>
          </p:nvPr>
        </p:nvSpPr>
        <p:spPr/>
        <p:txBody>
          <a:bodyPr/>
          <a:lstStyle/>
          <a:p>
            <a:fld id="{F8E43B4F-67F5-4871-A080-78E0B91CF61B}" type="slidenum">
              <a:rPr lang="en-US" smtClean="0"/>
              <a:pPr/>
              <a:t>5</a:t>
            </a:fld>
            <a:endParaRPr lang="en-US"/>
          </a:p>
        </p:txBody>
      </p:sp>
    </p:spTree>
    <p:extLst>
      <p:ext uri="{BB962C8B-B14F-4D97-AF65-F5344CB8AC3E}">
        <p14:creationId xmlns:p14="http://schemas.microsoft.com/office/powerpoint/2010/main" val="36990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a:t>Looking now in more detail about EQ and using a Four-Branch Model of EQ: EQ comprises four clusters of competencies that work together: our </a:t>
            </a:r>
            <a:r>
              <a:rPr lang="en-US" altLang="en-US" u="sng"/>
              <a:t>self-awareness</a:t>
            </a:r>
            <a:r>
              <a:rPr lang="en-US" altLang="en-US"/>
              <a:t> underpins our </a:t>
            </a:r>
            <a:r>
              <a:rPr lang="en-US" altLang="en-US" u="sng"/>
              <a:t>self-management</a:t>
            </a:r>
            <a:r>
              <a:rPr lang="en-US" altLang="en-US"/>
              <a:t> and </a:t>
            </a:r>
            <a:r>
              <a:rPr lang="en-US" altLang="en-US" u="sng"/>
              <a:t>social awareness</a:t>
            </a:r>
            <a:r>
              <a:rPr lang="en-US" altLang="en-US"/>
              <a:t>, which in turn underpin our capabilities in </a:t>
            </a:r>
            <a:r>
              <a:rPr lang="en-US" altLang="en-US" u="sng"/>
              <a:t>relationship management </a:t>
            </a:r>
            <a:r>
              <a:rPr lang="en-US" altLang="en-US"/>
              <a:t>– our positive impact on others.</a:t>
            </a:r>
          </a:p>
          <a:p>
            <a:pPr eaLnBrk="1" hangingPunct="1"/>
            <a:endParaRPr lang="en-US" altLang="en-US"/>
          </a:p>
          <a:p>
            <a:pPr eaLnBrk="1" hangingPunct="1"/>
            <a:r>
              <a:rPr lang="en-US" altLang="en-US"/>
              <a:t>Therefore, each of the EQ competencies is important.  The competencies in the self-awareness cluster are particularly important as the foundation for developing and sustaining EQ in the long-term.</a:t>
            </a:r>
          </a:p>
          <a:p>
            <a:pPr eaLnBrk="1" hangingPunct="1"/>
            <a:endParaRPr lang="en-US" altLang="en-US"/>
          </a:p>
          <a:p>
            <a:pPr eaLnBrk="1" hangingPunct="1"/>
            <a:r>
              <a:rPr lang="en-US" altLang="en-US"/>
              <a:t>Examples of competencies that may fall within each cluster:</a:t>
            </a:r>
          </a:p>
          <a:p>
            <a:pPr eaLnBrk="1" hangingPunct="1"/>
            <a:endParaRPr lang="en-US" altLang="en-US"/>
          </a:p>
          <a:p>
            <a:pPr eaLnBrk="1" hangingPunct="1"/>
            <a:r>
              <a:rPr lang="en-US" altLang="en-US"/>
              <a:t>Self-awareness: self-confidence, accurate self-assessment, emotional self-awareness</a:t>
            </a:r>
          </a:p>
          <a:p>
            <a:pPr eaLnBrk="1" hangingPunct="1"/>
            <a:r>
              <a:rPr lang="en-US" altLang="en-US"/>
              <a:t>Social awareness: empathy, responsiveness to others, organizational awareness</a:t>
            </a:r>
          </a:p>
          <a:p>
            <a:pPr eaLnBrk="1" hangingPunct="1"/>
            <a:r>
              <a:rPr lang="en-US" altLang="en-US"/>
              <a:t>Self-management: adaptability, emotional self-control, positive outlook, initiative</a:t>
            </a:r>
          </a:p>
          <a:p>
            <a:pPr eaLnBrk="1" hangingPunct="1"/>
            <a:r>
              <a:rPr lang="en-US" altLang="en-US"/>
              <a:t>Relationship management: conflict management, inspirational leadership, influence, teamwork</a:t>
            </a:r>
          </a:p>
          <a:p>
            <a:endParaRPr lang="en-US"/>
          </a:p>
        </p:txBody>
      </p:sp>
      <p:sp>
        <p:nvSpPr>
          <p:cNvPr id="4" name="Slide Number Placeholder 3"/>
          <p:cNvSpPr>
            <a:spLocks noGrp="1"/>
          </p:cNvSpPr>
          <p:nvPr>
            <p:ph type="sldNum" sz="quarter" idx="10"/>
          </p:nvPr>
        </p:nvSpPr>
        <p:spPr/>
        <p:txBody>
          <a:bodyPr/>
          <a:lstStyle/>
          <a:p>
            <a:fld id="{F8E43B4F-67F5-4871-A080-78E0B91CF61B}" type="slidenum">
              <a:rPr lang="en-US" smtClean="0"/>
              <a:pPr/>
              <a:t>6</a:t>
            </a:fld>
            <a:endParaRPr lang="en-US"/>
          </a:p>
        </p:txBody>
      </p:sp>
    </p:spTree>
    <p:extLst>
      <p:ext uri="{BB962C8B-B14F-4D97-AF65-F5344CB8AC3E}">
        <p14:creationId xmlns:p14="http://schemas.microsoft.com/office/powerpoint/2010/main" val="146035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a:t>Self-awareness: self-confidence, accurate self-assessment, emotional self-awareness</a:t>
            </a:r>
          </a:p>
          <a:p>
            <a:endParaRPr lang="en-US"/>
          </a:p>
          <a:p>
            <a:r>
              <a:rPr lang="en-US"/>
              <a:t>In</a:t>
            </a:r>
            <a:r>
              <a:rPr lang="en-US" baseline="0"/>
              <a:t> some ways I believe women are at more of an advantage when it comes to self-awareness. From the time we’re little girls are taught that a wider range of emotions is available to them. It’s ok for little girls to be afraid, it’s ok for little girls to show hurt, or to cry. Anger? That may depend on your upbringing, your family background. In my family it wasn’t ok to get angry, but in an Italian friend of mine’s family, they were fine with getting mad and letting it blow over. </a:t>
            </a:r>
          </a:p>
          <a:p>
            <a:endParaRPr lang="en-US" baseline="0"/>
          </a:p>
          <a:p>
            <a:r>
              <a:rPr lang="en-US" baseline="0"/>
              <a:t>But even with women, it can be tough to practice self-awareness of our feelings, especially when they’re not enjoyable ones, and even more so when you’re in the office. Again, depending on what setting you’re in. I’ve learned a little bit about the food service industry since we started the café and I have a feeling it’s a bit of a different culture than the corporate one that I was in for fifteen years before I got here. And of course working with all women is WAY different than with all men!</a:t>
            </a:r>
            <a:endParaRPr lang="en-US"/>
          </a:p>
        </p:txBody>
      </p:sp>
      <p:sp>
        <p:nvSpPr>
          <p:cNvPr id="4" name="Slide Number Placeholder 3"/>
          <p:cNvSpPr>
            <a:spLocks noGrp="1"/>
          </p:cNvSpPr>
          <p:nvPr>
            <p:ph type="sldNum" sz="quarter" idx="10"/>
          </p:nvPr>
        </p:nvSpPr>
        <p:spPr/>
        <p:txBody>
          <a:bodyPr/>
          <a:lstStyle/>
          <a:p>
            <a:fld id="{F8E43B4F-67F5-4871-A080-78E0B91CF61B}" type="slidenum">
              <a:rPr lang="en-US" smtClean="0"/>
              <a:pPr/>
              <a:t>7</a:t>
            </a:fld>
            <a:endParaRPr lang="en-US"/>
          </a:p>
        </p:txBody>
      </p:sp>
    </p:spTree>
    <p:extLst>
      <p:ext uri="{BB962C8B-B14F-4D97-AF65-F5344CB8AC3E}">
        <p14:creationId xmlns:p14="http://schemas.microsoft.com/office/powerpoint/2010/main" val="88139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a:t>Self-awareness: self-confidence, accurate self-assessment, emotional self-awareness</a:t>
            </a:r>
          </a:p>
          <a:p>
            <a:endParaRPr lang="en-US"/>
          </a:p>
          <a:p>
            <a:r>
              <a:rPr lang="en-US"/>
              <a:t>In</a:t>
            </a:r>
            <a:r>
              <a:rPr lang="en-US" baseline="0"/>
              <a:t> some ways I believe women are at more of an advantage when it comes to self-awareness. From the time we’re little girls are taught that a wider range of emotions is available to them. It’s ok for little girls to be afraid, it’s ok for little girls to show hurt, or to cry. Anger? That may depend on your upbringing, your family background. In my family it wasn’t ok to get angry, but in an Italian friend of mine’s family, they were fine with getting mad and letting it blow over. </a:t>
            </a:r>
          </a:p>
          <a:p>
            <a:endParaRPr lang="en-US" baseline="0"/>
          </a:p>
          <a:p>
            <a:r>
              <a:rPr lang="en-US" baseline="0"/>
              <a:t>But even with women, it can be tough to practice self-awareness of our feelings, especially when they’re not enjoyable ones, and even more so when you’re in the office. Again, depending on what setting you’re in. I’ve learned a little bit about the food service industry since we started the café and I have a feeling it’s a bit of a different culture than the corporate one that I was in for fifteen years before I got here. And of course working with all women is WAY different than with all men!</a:t>
            </a:r>
            <a:endParaRPr lang="en-US"/>
          </a:p>
        </p:txBody>
      </p:sp>
      <p:sp>
        <p:nvSpPr>
          <p:cNvPr id="4" name="Slide Number Placeholder 3"/>
          <p:cNvSpPr>
            <a:spLocks noGrp="1"/>
          </p:cNvSpPr>
          <p:nvPr>
            <p:ph type="sldNum" sz="quarter" idx="10"/>
          </p:nvPr>
        </p:nvSpPr>
        <p:spPr/>
        <p:txBody>
          <a:bodyPr/>
          <a:lstStyle/>
          <a:p>
            <a:fld id="{F8E43B4F-67F5-4871-A080-78E0B91CF61B}" type="slidenum">
              <a:rPr lang="en-US" smtClean="0"/>
              <a:pPr/>
              <a:t>9</a:t>
            </a:fld>
            <a:endParaRPr lang="en-US"/>
          </a:p>
        </p:txBody>
      </p:sp>
    </p:spTree>
    <p:extLst>
      <p:ext uri="{BB962C8B-B14F-4D97-AF65-F5344CB8AC3E}">
        <p14:creationId xmlns:p14="http://schemas.microsoft.com/office/powerpoint/2010/main" val="100530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A824B244-1C6A-4B29-8F3B-AADA9CA19E50}" type="slidenum">
              <a:rPr lang="en-GB" altLang="en-US" smtClean="0">
                <a:latin typeface="Times New Roman" pitchFamily="18" charset="0"/>
              </a:rPr>
              <a:pPr eaLnBrk="1" hangingPunct="1"/>
              <a:t>10</a:t>
            </a:fld>
            <a:endParaRPr lang="en-GB" altLang="en-US">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a.  is the correct answer because it gives us times to think about the situation.  BUT more than that it gives our physiological system time to calm down after arousal.  According to the experts, we undergo emotional highjack initially to the point we cannot think through things clearly – it takes our bodies about 20 minutes to reset itself after such emotional highjack.  An understanding of this process can enable us to address the situation, and, although it may not prevent emotional highjack per se, it can help us to deal with the effects more effectively.</a:t>
            </a:r>
            <a:endParaRPr lang="en-US" altLang="en-US"/>
          </a:p>
        </p:txBody>
      </p:sp>
    </p:spTree>
    <p:extLst>
      <p:ext uri="{BB962C8B-B14F-4D97-AF65-F5344CB8AC3E}">
        <p14:creationId xmlns:p14="http://schemas.microsoft.com/office/powerpoint/2010/main" val="3505305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a:t>Social awareness: empathy, responsiveness to others, organizational awareness</a:t>
            </a:r>
          </a:p>
          <a:p>
            <a:r>
              <a:rPr lang="en-US"/>
              <a:t>This</a:t>
            </a:r>
            <a:r>
              <a:rPr lang="en-US" baseline="0"/>
              <a:t> means the ability to move beyond awareness of your own feelings to having awareness of what’s going on with others around you.</a:t>
            </a:r>
            <a:endParaRPr lang="en-US"/>
          </a:p>
        </p:txBody>
      </p:sp>
      <p:sp>
        <p:nvSpPr>
          <p:cNvPr id="4" name="Slide Number Placeholder 3"/>
          <p:cNvSpPr>
            <a:spLocks noGrp="1"/>
          </p:cNvSpPr>
          <p:nvPr>
            <p:ph type="sldNum" sz="quarter" idx="10"/>
          </p:nvPr>
        </p:nvSpPr>
        <p:spPr/>
        <p:txBody>
          <a:bodyPr/>
          <a:lstStyle/>
          <a:p>
            <a:fld id="{F8E43B4F-67F5-4871-A080-78E0B91CF61B}" type="slidenum">
              <a:rPr lang="en-US" smtClean="0"/>
              <a:pPr/>
              <a:t>11</a:t>
            </a:fld>
            <a:endParaRPr lang="en-US"/>
          </a:p>
        </p:txBody>
      </p:sp>
    </p:spTree>
    <p:extLst>
      <p:ext uri="{BB962C8B-B14F-4D97-AF65-F5344CB8AC3E}">
        <p14:creationId xmlns:p14="http://schemas.microsoft.com/office/powerpoint/2010/main" val="187603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a:t>Relationship management: conflict management, inspirational leadership, influence, teamwork</a:t>
            </a:r>
          </a:p>
          <a:p>
            <a:endParaRPr lang="en-US"/>
          </a:p>
        </p:txBody>
      </p:sp>
      <p:sp>
        <p:nvSpPr>
          <p:cNvPr id="4" name="Slide Number Placeholder 3"/>
          <p:cNvSpPr>
            <a:spLocks noGrp="1"/>
          </p:cNvSpPr>
          <p:nvPr>
            <p:ph type="sldNum" sz="quarter" idx="10"/>
          </p:nvPr>
        </p:nvSpPr>
        <p:spPr/>
        <p:txBody>
          <a:bodyPr/>
          <a:lstStyle/>
          <a:p>
            <a:fld id="{F8E43B4F-67F5-4871-A080-78E0B91CF61B}" type="slidenum">
              <a:rPr lang="en-US" smtClean="0"/>
              <a:pPr/>
              <a:t>13</a:t>
            </a:fld>
            <a:endParaRPr lang="en-US"/>
          </a:p>
        </p:txBody>
      </p:sp>
    </p:spTree>
    <p:extLst>
      <p:ext uri="{BB962C8B-B14F-4D97-AF65-F5344CB8AC3E}">
        <p14:creationId xmlns:p14="http://schemas.microsoft.com/office/powerpoint/2010/main" val="158598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AF6D2-665B-436F-A130-FCA43178CB34}" type="datetime1">
              <a:rPr lang="en-US" smtClean="0"/>
              <a:t>5/30/2017</a:t>
            </a:fld>
            <a:endParaRPr lang="en-US"/>
          </a:p>
        </p:txBody>
      </p:sp>
      <p:sp>
        <p:nvSpPr>
          <p:cNvPr id="5" name="Footer Placeholder 4"/>
          <p:cNvSpPr>
            <a:spLocks noGrp="1"/>
          </p:cNvSpPr>
          <p:nvPr>
            <p:ph type="ftr" sz="quarter" idx="11"/>
          </p:nvPr>
        </p:nvSpPr>
        <p:spPr/>
        <p:txBody>
          <a:bodyPr/>
          <a:lstStyle/>
          <a:p>
            <a:r>
              <a:rPr lang="en-US"/>
              <a:t>YWCA of Southern Arizona</a:t>
            </a:r>
          </a:p>
        </p:txBody>
      </p:sp>
      <p:sp>
        <p:nvSpPr>
          <p:cNvPr id="6" name="Slide Number Placeholder 5"/>
          <p:cNvSpPr>
            <a:spLocks noGrp="1"/>
          </p:cNvSpPr>
          <p:nvPr>
            <p:ph type="sldNum" sz="quarter" idx="12"/>
          </p:nvPr>
        </p:nvSpPr>
        <p:spPr/>
        <p:txBody>
          <a:bodyPr/>
          <a:lstStyle/>
          <a:p>
            <a:fld id="{ABDB1C77-8F11-4BF6-B840-34C15359CD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1B0D7-38AC-4AA4-AD42-99E698E3D0F2}" type="datetime1">
              <a:rPr lang="en-US" smtClean="0"/>
              <a:t>5/30/2017</a:t>
            </a:fld>
            <a:endParaRPr lang="en-US"/>
          </a:p>
        </p:txBody>
      </p:sp>
      <p:sp>
        <p:nvSpPr>
          <p:cNvPr id="5" name="Footer Placeholder 4"/>
          <p:cNvSpPr>
            <a:spLocks noGrp="1"/>
          </p:cNvSpPr>
          <p:nvPr>
            <p:ph type="ftr" sz="quarter" idx="11"/>
          </p:nvPr>
        </p:nvSpPr>
        <p:spPr/>
        <p:txBody>
          <a:bodyPr/>
          <a:lstStyle/>
          <a:p>
            <a:r>
              <a:rPr lang="en-US"/>
              <a:t>YWCA of Southern Arizona</a:t>
            </a:r>
          </a:p>
        </p:txBody>
      </p:sp>
      <p:sp>
        <p:nvSpPr>
          <p:cNvPr id="6" name="Slide Number Placeholder 5"/>
          <p:cNvSpPr>
            <a:spLocks noGrp="1"/>
          </p:cNvSpPr>
          <p:nvPr>
            <p:ph type="sldNum" sz="quarter" idx="12"/>
          </p:nvPr>
        </p:nvSpPr>
        <p:spPr/>
        <p:txBody>
          <a:bodyPr/>
          <a:lstStyle/>
          <a:p>
            <a:fld id="{ABDB1C77-8F11-4BF6-B840-34C15359CD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E47FC-E428-417D-ACAA-C11642D46F12}" type="datetime1">
              <a:rPr lang="en-US" smtClean="0"/>
              <a:t>5/30/2017</a:t>
            </a:fld>
            <a:endParaRPr lang="en-US"/>
          </a:p>
        </p:txBody>
      </p:sp>
      <p:sp>
        <p:nvSpPr>
          <p:cNvPr id="5" name="Footer Placeholder 4"/>
          <p:cNvSpPr>
            <a:spLocks noGrp="1"/>
          </p:cNvSpPr>
          <p:nvPr>
            <p:ph type="ftr" sz="quarter" idx="11"/>
          </p:nvPr>
        </p:nvSpPr>
        <p:spPr/>
        <p:txBody>
          <a:bodyPr/>
          <a:lstStyle/>
          <a:p>
            <a:r>
              <a:rPr lang="en-US"/>
              <a:t>YWCA of Southern Arizona</a:t>
            </a:r>
          </a:p>
        </p:txBody>
      </p:sp>
      <p:sp>
        <p:nvSpPr>
          <p:cNvPr id="6" name="Slide Number Placeholder 5"/>
          <p:cNvSpPr>
            <a:spLocks noGrp="1"/>
          </p:cNvSpPr>
          <p:nvPr>
            <p:ph type="sldNum" sz="quarter" idx="12"/>
          </p:nvPr>
        </p:nvSpPr>
        <p:spPr/>
        <p:txBody>
          <a:bodyPr/>
          <a:lstStyle/>
          <a:p>
            <a:fld id="{ABDB1C77-8F11-4BF6-B840-34C15359CD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4D28A-D385-4CDD-AE46-F314047E329B}" type="datetime1">
              <a:rPr lang="en-US" smtClean="0"/>
              <a:t>5/30/2017</a:t>
            </a:fld>
            <a:endParaRPr lang="en-US"/>
          </a:p>
        </p:txBody>
      </p:sp>
      <p:sp>
        <p:nvSpPr>
          <p:cNvPr id="5" name="Footer Placeholder 4"/>
          <p:cNvSpPr>
            <a:spLocks noGrp="1"/>
          </p:cNvSpPr>
          <p:nvPr>
            <p:ph type="ftr" sz="quarter" idx="11"/>
          </p:nvPr>
        </p:nvSpPr>
        <p:spPr/>
        <p:txBody>
          <a:bodyPr/>
          <a:lstStyle/>
          <a:p>
            <a:r>
              <a:rPr lang="en-US"/>
              <a:t>YWCA of Southern Arizona</a:t>
            </a:r>
          </a:p>
        </p:txBody>
      </p:sp>
      <p:sp>
        <p:nvSpPr>
          <p:cNvPr id="6" name="Slide Number Placeholder 5"/>
          <p:cNvSpPr>
            <a:spLocks noGrp="1"/>
          </p:cNvSpPr>
          <p:nvPr>
            <p:ph type="sldNum" sz="quarter" idx="12"/>
          </p:nvPr>
        </p:nvSpPr>
        <p:spPr/>
        <p:txBody>
          <a:bodyPr/>
          <a:lstStyle/>
          <a:p>
            <a:fld id="{ABDB1C77-8F11-4BF6-B840-34C15359CD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64872-2E5C-496A-BE63-2274E2AB6471}" type="datetime1">
              <a:rPr lang="en-US" smtClean="0"/>
              <a:t>5/30/2017</a:t>
            </a:fld>
            <a:endParaRPr lang="en-US"/>
          </a:p>
        </p:txBody>
      </p:sp>
      <p:sp>
        <p:nvSpPr>
          <p:cNvPr id="5" name="Footer Placeholder 4"/>
          <p:cNvSpPr>
            <a:spLocks noGrp="1"/>
          </p:cNvSpPr>
          <p:nvPr>
            <p:ph type="ftr" sz="quarter" idx="11"/>
          </p:nvPr>
        </p:nvSpPr>
        <p:spPr/>
        <p:txBody>
          <a:bodyPr/>
          <a:lstStyle/>
          <a:p>
            <a:r>
              <a:rPr lang="en-US"/>
              <a:t>YWCA of Southern Arizona</a:t>
            </a:r>
          </a:p>
        </p:txBody>
      </p:sp>
      <p:sp>
        <p:nvSpPr>
          <p:cNvPr id="6" name="Slide Number Placeholder 5"/>
          <p:cNvSpPr>
            <a:spLocks noGrp="1"/>
          </p:cNvSpPr>
          <p:nvPr>
            <p:ph type="sldNum" sz="quarter" idx="12"/>
          </p:nvPr>
        </p:nvSpPr>
        <p:spPr/>
        <p:txBody>
          <a:bodyPr/>
          <a:lstStyle/>
          <a:p>
            <a:fld id="{ABDB1C77-8F11-4BF6-B840-34C15359CD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E57946-D0F8-44FD-8A15-586298DEA639}" type="datetime1">
              <a:rPr lang="en-US" smtClean="0"/>
              <a:t>5/30/2017</a:t>
            </a:fld>
            <a:endParaRPr lang="en-US"/>
          </a:p>
        </p:txBody>
      </p:sp>
      <p:sp>
        <p:nvSpPr>
          <p:cNvPr id="6" name="Footer Placeholder 5"/>
          <p:cNvSpPr>
            <a:spLocks noGrp="1"/>
          </p:cNvSpPr>
          <p:nvPr>
            <p:ph type="ftr" sz="quarter" idx="11"/>
          </p:nvPr>
        </p:nvSpPr>
        <p:spPr/>
        <p:txBody>
          <a:bodyPr/>
          <a:lstStyle/>
          <a:p>
            <a:r>
              <a:rPr lang="en-US"/>
              <a:t>YWCA of Southern Arizona</a:t>
            </a:r>
          </a:p>
        </p:txBody>
      </p:sp>
      <p:sp>
        <p:nvSpPr>
          <p:cNvPr id="7" name="Slide Number Placeholder 6"/>
          <p:cNvSpPr>
            <a:spLocks noGrp="1"/>
          </p:cNvSpPr>
          <p:nvPr>
            <p:ph type="sldNum" sz="quarter" idx="12"/>
          </p:nvPr>
        </p:nvSpPr>
        <p:spPr/>
        <p:txBody>
          <a:bodyPr/>
          <a:lstStyle/>
          <a:p>
            <a:fld id="{ABDB1C77-8F11-4BF6-B840-34C15359CD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BEC93F-8BBC-42E8-B316-C20D09F18D2C}" type="datetime1">
              <a:rPr lang="en-US" smtClean="0"/>
              <a:t>5/30/2017</a:t>
            </a:fld>
            <a:endParaRPr lang="en-US"/>
          </a:p>
        </p:txBody>
      </p:sp>
      <p:sp>
        <p:nvSpPr>
          <p:cNvPr id="8" name="Footer Placeholder 7"/>
          <p:cNvSpPr>
            <a:spLocks noGrp="1"/>
          </p:cNvSpPr>
          <p:nvPr>
            <p:ph type="ftr" sz="quarter" idx="11"/>
          </p:nvPr>
        </p:nvSpPr>
        <p:spPr/>
        <p:txBody>
          <a:bodyPr/>
          <a:lstStyle/>
          <a:p>
            <a:r>
              <a:rPr lang="en-US"/>
              <a:t>YWCA of Southern Arizona</a:t>
            </a:r>
          </a:p>
        </p:txBody>
      </p:sp>
      <p:sp>
        <p:nvSpPr>
          <p:cNvPr id="9" name="Slide Number Placeholder 8"/>
          <p:cNvSpPr>
            <a:spLocks noGrp="1"/>
          </p:cNvSpPr>
          <p:nvPr>
            <p:ph type="sldNum" sz="quarter" idx="12"/>
          </p:nvPr>
        </p:nvSpPr>
        <p:spPr/>
        <p:txBody>
          <a:bodyPr/>
          <a:lstStyle/>
          <a:p>
            <a:fld id="{ABDB1C77-8F11-4BF6-B840-34C15359CD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4C3796-C1BB-4C6C-AC09-C60EE424D1EB}" type="datetime1">
              <a:rPr lang="en-US" smtClean="0"/>
              <a:t>5/30/2017</a:t>
            </a:fld>
            <a:endParaRPr lang="en-US"/>
          </a:p>
        </p:txBody>
      </p:sp>
      <p:sp>
        <p:nvSpPr>
          <p:cNvPr id="4" name="Footer Placeholder 3"/>
          <p:cNvSpPr>
            <a:spLocks noGrp="1"/>
          </p:cNvSpPr>
          <p:nvPr>
            <p:ph type="ftr" sz="quarter" idx="11"/>
          </p:nvPr>
        </p:nvSpPr>
        <p:spPr/>
        <p:txBody>
          <a:bodyPr/>
          <a:lstStyle/>
          <a:p>
            <a:r>
              <a:rPr lang="en-US"/>
              <a:t>YWCA of Southern Arizona</a:t>
            </a:r>
          </a:p>
        </p:txBody>
      </p:sp>
      <p:sp>
        <p:nvSpPr>
          <p:cNvPr id="5" name="Slide Number Placeholder 4"/>
          <p:cNvSpPr>
            <a:spLocks noGrp="1"/>
          </p:cNvSpPr>
          <p:nvPr>
            <p:ph type="sldNum" sz="quarter" idx="12"/>
          </p:nvPr>
        </p:nvSpPr>
        <p:spPr/>
        <p:txBody>
          <a:bodyPr/>
          <a:lstStyle/>
          <a:p>
            <a:fld id="{ABDB1C77-8F11-4BF6-B840-34C15359CD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6C199-8216-474F-969A-FC59B0F84282}" type="datetime1">
              <a:rPr lang="en-US" smtClean="0"/>
              <a:t>5/30/2017</a:t>
            </a:fld>
            <a:endParaRPr lang="en-US"/>
          </a:p>
        </p:txBody>
      </p:sp>
      <p:sp>
        <p:nvSpPr>
          <p:cNvPr id="3" name="Footer Placeholder 2"/>
          <p:cNvSpPr>
            <a:spLocks noGrp="1"/>
          </p:cNvSpPr>
          <p:nvPr>
            <p:ph type="ftr" sz="quarter" idx="11"/>
          </p:nvPr>
        </p:nvSpPr>
        <p:spPr/>
        <p:txBody>
          <a:bodyPr/>
          <a:lstStyle/>
          <a:p>
            <a:r>
              <a:rPr lang="en-US"/>
              <a:t>YWCA of Southern Arizona</a:t>
            </a:r>
          </a:p>
        </p:txBody>
      </p:sp>
      <p:sp>
        <p:nvSpPr>
          <p:cNvPr id="4" name="Slide Number Placeholder 3"/>
          <p:cNvSpPr>
            <a:spLocks noGrp="1"/>
          </p:cNvSpPr>
          <p:nvPr>
            <p:ph type="sldNum" sz="quarter" idx="12"/>
          </p:nvPr>
        </p:nvSpPr>
        <p:spPr/>
        <p:txBody>
          <a:bodyPr/>
          <a:lstStyle/>
          <a:p>
            <a:fld id="{ABDB1C77-8F11-4BF6-B840-34C15359CD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1DAC9B-621B-4767-A3A5-37EE78D7509F}" type="datetime1">
              <a:rPr lang="en-US" smtClean="0"/>
              <a:t>5/30/2017</a:t>
            </a:fld>
            <a:endParaRPr lang="en-US"/>
          </a:p>
        </p:txBody>
      </p:sp>
      <p:sp>
        <p:nvSpPr>
          <p:cNvPr id="6" name="Footer Placeholder 5"/>
          <p:cNvSpPr>
            <a:spLocks noGrp="1"/>
          </p:cNvSpPr>
          <p:nvPr>
            <p:ph type="ftr" sz="quarter" idx="11"/>
          </p:nvPr>
        </p:nvSpPr>
        <p:spPr/>
        <p:txBody>
          <a:bodyPr/>
          <a:lstStyle/>
          <a:p>
            <a:r>
              <a:rPr lang="en-US"/>
              <a:t>YWCA of Southern Arizona</a:t>
            </a:r>
          </a:p>
        </p:txBody>
      </p:sp>
      <p:sp>
        <p:nvSpPr>
          <p:cNvPr id="7" name="Slide Number Placeholder 6"/>
          <p:cNvSpPr>
            <a:spLocks noGrp="1"/>
          </p:cNvSpPr>
          <p:nvPr>
            <p:ph type="sldNum" sz="quarter" idx="12"/>
          </p:nvPr>
        </p:nvSpPr>
        <p:spPr/>
        <p:txBody>
          <a:bodyPr/>
          <a:lstStyle/>
          <a:p>
            <a:fld id="{ABDB1C77-8F11-4BF6-B840-34C15359CD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E20C25-0321-486D-9D17-9A67B91939F4}" type="datetime1">
              <a:rPr lang="en-US" smtClean="0"/>
              <a:t>5/30/2017</a:t>
            </a:fld>
            <a:endParaRPr lang="en-US"/>
          </a:p>
        </p:txBody>
      </p:sp>
      <p:sp>
        <p:nvSpPr>
          <p:cNvPr id="6" name="Footer Placeholder 5"/>
          <p:cNvSpPr>
            <a:spLocks noGrp="1"/>
          </p:cNvSpPr>
          <p:nvPr>
            <p:ph type="ftr" sz="quarter" idx="11"/>
          </p:nvPr>
        </p:nvSpPr>
        <p:spPr/>
        <p:txBody>
          <a:bodyPr/>
          <a:lstStyle/>
          <a:p>
            <a:r>
              <a:rPr lang="en-US"/>
              <a:t>YWCA of Southern Arizona</a:t>
            </a:r>
          </a:p>
        </p:txBody>
      </p:sp>
      <p:sp>
        <p:nvSpPr>
          <p:cNvPr id="7" name="Slide Number Placeholder 6"/>
          <p:cNvSpPr>
            <a:spLocks noGrp="1"/>
          </p:cNvSpPr>
          <p:nvPr>
            <p:ph type="sldNum" sz="quarter" idx="12"/>
          </p:nvPr>
        </p:nvSpPr>
        <p:spPr/>
        <p:txBody>
          <a:bodyPr/>
          <a:lstStyle/>
          <a:p>
            <a:fld id="{ABDB1C77-8F11-4BF6-B840-34C15359CD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9C1D5-2674-4355-987B-C1009F3219F2}" type="datetime1">
              <a:rPr lang="en-US" smtClean="0"/>
              <a:t>5/30/2017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YWCA of Southern Arizona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B1C77-8F11-4BF6-B840-34C15359CDC0}" type="slidenum">
              <a:rPr lang="en-US" smtClean="0"/>
              <a:t>‹#›</a:t>
            </a:fld>
            <a:endParaRPr lang="en-US"/>
          </a:p>
        </p:txBody>
      </p:sp>
    </p:spTree>
    <p:extLst>
      <p:ext uri="{BB962C8B-B14F-4D97-AF65-F5344CB8AC3E}">
        <p14:creationId xmlns:p14="http://schemas.microsoft.com/office/powerpoint/2010/main" val="138302917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ywcatucson.org/" TargetMode="External"/><Relationship Id="rId2" Type="http://schemas.openxmlformats.org/officeDocument/2006/relationships/hyperlink" Target="mailto:mpitot@ywcatucson.org"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87519"/>
            <a:ext cx="9085204" cy="957034"/>
          </a:xfrm>
          <a:prstGeom prst="rect">
            <a:avLst/>
          </a:prstGeom>
          <a:noFill/>
          <a:ln>
            <a:noFill/>
          </a:ln>
        </p:spPr>
      </p:pic>
      <p:pic>
        <p:nvPicPr>
          <p:cNvPr id="4" name="Picture 3"/>
          <p:cNvPicPr>
            <a:picLocks noChangeAspect="1"/>
          </p:cNvPicPr>
          <p:nvPr/>
        </p:nvPicPr>
        <p:blipFill>
          <a:blip r:embed="rId3"/>
          <a:stretch>
            <a:fillRect/>
          </a:stretch>
        </p:blipFill>
        <p:spPr>
          <a:xfrm>
            <a:off x="0" y="237468"/>
            <a:ext cx="9144000" cy="4037428"/>
          </a:xfrm>
          <a:prstGeom prst="rect">
            <a:avLst/>
          </a:prstGeom>
        </p:spPr>
      </p:pic>
      <p:sp>
        <p:nvSpPr>
          <p:cNvPr id="5" name="TextBox 4"/>
          <p:cNvSpPr txBox="1"/>
          <p:nvPr/>
        </p:nvSpPr>
        <p:spPr>
          <a:xfrm>
            <a:off x="2584175" y="4542910"/>
            <a:ext cx="4955650" cy="954107"/>
          </a:xfrm>
          <a:prstGeom prst="rect">
            <a:avLst/>
          </a:prstGeom>
          <a:noFill/>
        </p:spPr>
        <p:txBody>
          <a:bodyPr wrap="square" rtlCol="0">
            <a:spAutoFit/>
          </a:bodyPr>
          <a:lstStyle/>
          <a:p>
            <a:pPr algn="ctr"/>
            <a:r>
              <a:rPr lang="en-US" sz="2800" dirty="0"/>
              <a:t>Emotional Intelligence</a:t>
            </a:r>
          </a:p>
          <a:p>
            <a:pPr algn="ctr"/>
            <a:r>
              <a:rPr lang="en-US" sz="2800" dirty="0"/>
              <a:t>Michelle Pitot, </a:t>
            </a:r>
            <a:r>
              <a:rPr lang="en-US" sz="2800" dirty="0" err="1"/>
              <a:t>EdD</a:t>
            </a:r>
            <a:r>
              <a:rPr lang="en-US" sz="2800" dirty="0"/>
              <a:t>, LCSW</a:t>
            </a:r>
            <a:endParaRPr lang="en-US" dirty="0"/>
          </a:p>
        </p:txBody>
      </p:sp>
    </p:spTree>
    <p:extLst>
      <p:ext uri="{BB962C8B-B14F-4D97-AF65-F5344CB8AC3E}">
        <p14:creationId xmlns:p14="http://schemas.microsoft.com/office/powerpoint/2010/main" val="163187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381000"/>
            <a:ext cx="8534400" cy="776288"/>
          </a:xfrm>
        </p:spPr>
        <p:txBody>
          <a:bodyPr>
            <a:normAutofit/>
          </a:bodyPr>
          <a:lstStyle/>
          <a:p>
            <a:pPr eaLnBrk="1" fontAlgn="auto" hangingPunct="1">
              <a:spcAft>
                <a:spcPts val="0"/>
              </a:spcAft>
              <a:defRPr/>
            </a:pPr>
            <a:r>
              <a:rPr lang="en-GB" sz="4800"/>
              <a:t>Self-Management </a:t>
            </a:r>
            <a:endParaRPr lang="en-US" sz="4800"/>
          </a:p>
        </p:txBody>
      </p:sp>
      <p:sp>
        <p:nvSpPr>
          <p:cNvPr id="12291" name="Rectangle 3"/>
          <p:cNvSpPr>
            <a:spLocks noGrp="1" noChangeArrowheads="1"/>
          </p:cNvSpPr>
          <p:nvPr>
            <p:ph idx="1"/>
          </p:nvPr>
        </p:nvSpPr>
        <p:spPr>
          <a:xfrm>
            <a:off x="152400" y="1371600"/>
            <a:ext cx="7610061" cy="5257799"/>
          </a:xfrm>
        </p:spPr>
        <p:txBody>
          <a:bodyPr>
            <a:normAutofit/>
          </a:bodyPr>
          <a:lstStyle/>
          <a:p>
            <a:pPr marL="609600" indent="-609600" eaLnBrk="1" fontAlgn="auto" hangingPunct="1">
              <a:lnSpc>
                <a:spcPct val="90000"/>
              </a:lnSpc>
              <a:spcAft>
                <a:spcPts val="0"/>
              </a:spcAft>
              <a:buClr>
                <a:schemeClr val="accent3"/>
              </a:buClr>
              <a:buFont typeface="Wingdings" pitchFamily="2" charset="2"/>
              <a:buNone/>
              <a:defRPr/>
            </a:pPr>
            <a:r>
              <a:rPr lang="en-GB" sz="2400"/>
              <a:t>	</a:t>
            </a:r>
            <a:r>
              <a:rPr lang="en-GB" sz="2000" b="1">
                <a:solidFill>
                  <a:srgbClr val="000000"/>
                </a:solidFill>
                <a:latin typeface="+mj-lt"/>
              </a:rPr>
              <a:t>You and your partner have gotten into an argument that has escalated into a shouting match; you’re both upset and, in the heat of the anger, you start to make personal attacks you don’t really mean.  What’s the best thing to do?</a:t>
            </a:r>
          </a:p>
          <a:p>
            <a:pPr marL="609600" indent="-609600" eaLnBrk="1" fontAlgn="auto" hangingPunct="1">
              <a:lnSpc>
                <a:spcPct val="90000"/>
              </a:lnSpc>
              <a:spcAft>
                <a:spcPts val="0"/>
              </a:spcAft>
              <a:buClr>
                <a:schemeClr val="accent3"/>
              </a:buClr>
              <a:buFont typeface="Wingdings" pitchFamily="2" charset="2"/>
              <a:buNone/>
              <a:defRPr/>
            </a:pPr>
            <a:endParaRPr lang="en-GB" b="1">
              <a:solidFill>
                <a:srgbClr val="000000"/>
              </a:solidFill>
              <a:latin typeface="+mj-lt"/>
            </a:endParaRPr>
          </a:p>
          <a:p>
            <a:pPr marL="1104900" lvl="1" indent="-533400" eaLnBrk="1" fontAlgn="auto" hangingPunct="1">
              <a:lnSpc>
                <a:spcPct val="90000"/>
              </a:lnSpc>
              <a:spcAft>
                <a:spcPts val="0"/>
              </a:spcAft>
              <a:buClr>
                <a:srgbClr val="000000"/>
              </a:buClr>
              <a:buFont typeface="Wingdings" pitchFamily="2" charset="2"/>
              <a:buAutoNum type="alphaLcPeriod"/>
              <a:defRPr/>
            </a:pPr>
            <a:r>
              <a:rPr lang="en-GB" sz="2400">
                <a:solidFill>
                  <a:srgbClr val="000000"/>
                </a:solidFill>
                <a:latin typeface="+mj-lt"/>
              </a:rPr>
              <a:t>Take a 20 minute break and then continue the discussion</a:t>
            </a:r>
          </a:p>
          <a:p>
            <a:pPr marL="1104900" lvl="1" indent="-533400" eaLnBrk="1" fontAlgn="auto" hangingPunct="1">
              <a:lnSpc>
                <a:spcPct val="90000"/>
              </a:lnSpc>
              <a:spcAft>
                <a:spcPts val="0"/>
              </a:spcAft>
              <a:buClr>
                <a:srgbClr val="000000"/>
              </a:buClr>
              <a:buFont typeface="Wingdings" pitchFamily="2" charset="2"/>
              <a:buAutoNum type="alphaLcPeriod"/>
              <a:defRPr/>
            </a:pPr>
            <a:r>
              <a:rPr lang="en-GB" sz="2400">
                <a:solidFill>
                  <a:srgbClr val="000000"/>
                </a:solidFill>
                <a:latin typeface="+mj-lt"/>
              </a:rPr>
              <a:t>Stop the argument and go silent</a:t>
            </a:r>
          </a:p>
          <a:p>
            <a:pPr marL="1104900" lvl="1" indent="-533400" eaLnBrk="1" fontAlgn="auto" hangingPunct="1">
              <a:lnSpc>
                <a:spcPct val="90000"/>
              </a:lnSpc>
              <a:spcAft>
                <a:spcPts val="0"/>
              </a:spcAft>
              <a:buClr>
                <a:srgbClr val="000000"/>
              </a:buClr>
              <a:buFont typeface="Wingdings" pitchFamily="2" charset="2"/>
              <a:buAutoNum type="alphaLcPeriod"/>
              <a:defRPr/>
            </a:pPr>
            <a:r>
              <a:rPr lang="en-GB" sz="2400">
                <a:solidFill>
                  <a:srgbClr val="000000"/>
                </a:solidFill>
                <a:latin typeface="+mj-lt"/>
              </a:rPr>
              <a:t>Say you’re sorry and ask your partner to apologise too</a:t>
            </a:r>
          </a:p>
          <a:p>
            <a:pPr marL="1104900" lvl="1" indent="-533400" eaLnBrk="1" fontAlgn="auto" hangingPunct="1">
              <a:lnSpc>
                <a:spcPct val="90000"/>
              </a:lnSpc>
              <a:spcAft>
                <a:spcPts val="0"/>
              </a:spcAft>
              <a:buClr>
                <a:srgbClr val="000000"/>
              </a:buClr>
              <a:buFont typeface="Wingdings" pitchFamily="2" charset="2"/>
              <a:buAutoNum type="alphaLcPeriod"/>
              <a:defRPr/>
            </a:pPr>
            <a:r>
              <a:rPr lang="en-GB" sz="2400">
                <a:solidFill>
                  <a:srgbClr val="000000"/>
                </a:solidFill>
                <a:latin typeface="+mj-lt"/>
              </a:rPr>
              <a:t>Stop for a moment, collect your thoughts, then state your case as precisely as you can</a:t>
            </a:r>
            <a:endParaRPr lang="en-US" sz="2400">
              <a:latin typeface="+mj-lt"/>
            </a:endParaRPr>
          </a:p>
        </p:txBody>
      </p:sp>
      <p:pic>
        <p:nvPicPr>
          <p:cNvPr id="5" name="Picture 4"/>
          <p:cNvPicPr>
            <a:picLocks noChangeAspect="1"/>
          </p:cNvPicPr>
          <p:nvPr/>
        </p:nvPicPr>
        <p:blipFill>
          <a:blip r:embed="rId3"/>
          <a:stretch>
            <a:fillRect/>
          </a:stretch>
        </p:blipFill>
        <p:spPr>
          <a:xfrm>
            <a:off x="0" y="5938510"/>
            <a:ext cx="9144000" cy="964406"/>
          </a:xfrm>
          <a:prstGeom prst="rect">
            <a:avLst/>
          </a:prstGeom>
        </p:spPr>
      </p:pic>
    </p:spTree>
    <p:extLst>
      <p:ext uri="{BB962C8B-B14F-4D97-AF65-F5344CB8AC3E}">
        <p14:creationId xmlns:p14="http://schemas.microsoft.com/office/powerpoint/2010/main" val="3168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0" y="5810191"/>
            <a:ext cx="9144000" cy="964406"/>
          </a:xfrm>
          <a:prstGeom prst="rect">
            <a:avLst/>
          </a:prstGeom>
        </p:spPr>
      </p:pic>
      <p:sp>
        <p:nvSpPr>
          <p:cNvPr id="157698" name="Rectangle 2"/>
          <p:cNvSpPr>
            <a:spLocks noChangeArrowheads="1"/>
          </p:cNvSpPr>
          <p:nvPr/>
        </p:nvSpPr>
        <p:spPr bwMode="auto">
          <a:xfrm>
            <a:off x="1524000" y="2666998"/>
            <a:ext cx="6629400" cy="3246914"/>
          </a:xfrm>
          <a:prstGeom prst="rect">
            <a:avLst/>
          </a:prstGeom>
          <a:noFill/>
          <a:ln w="9525">
            <a:solidFill>
              <a:schemeClr val="tx1"/>
            </a:solidFill>
            <a:miter lim="800000"/>
            <a:headEnd/>
            <a:tailEnd/>
          </a:ln>
          <a:effectLst/>
          <a:extLst/>
        </p:spPr>
        <p:txBody>
          <a:bodyPr wrap="none" anchor="ctr"/>
          <a:lstStyle/>
          <a:p>
            <a:pPr algn="ctr" eaLnBrk="1" hangingPunct="1">
              <a:spcBef>
                <a:spcPct val="20000"/>
              </a:spcBef>
              <a:buClr>
                <a:srgbClr val="CCFF33"/>
              </a:buClr>
              <a:buSzPct val="70000"/>
              <a:buFont typeface="Wingdings" pitchFamily="2" charset="2"/>
              <a:buNone/>
            </a:pPr>
            <a:endParaRPr lang="en-US" altLang="en-US" sz="2000">
              <a:solidFill>
                <a:srgbClr val="0099CC"/>
              </a:solidFill>
              <a:latin typeface="ScalaSansLF-Bold" pitchFamily="34" charset="0"/>
            </a:endParaRPr>
          </a:p>
          <a:p>
            <a:pPr algn="ctr" eaLnBrk="1" hangingPunct="1">
              <a:spcBef>
                <a:spcPct val="20000"/>
              </a:spcBef>
              <a:buClr>
                <a:srgbClr val="CCFF33"/>
              </a:buClr>
              <a:buSzPct val="70000"/>
              <a:buFont typeface="Wingdings" pitchFamily="2" charset="2"/>
              <a:buNone/>
            </a:pPr>
            <a:endParaRPr lang="en-US" altLang="en-US" sz="2000">
              <a:latin typeface="ScalaSansLF-Bold" pitchFamily="34" charset="0"/>
            </a:endParaRPr>
          </a:p>
        </p:txBody>
      </p:sp>
      <p:sp>
        <p:nvSpPr>
          <p:cNvPr id="157699" name="Rectangle 3"/>
          <p:cNvSpPr>
            <a:spLocks noGrp="1" noChangeArrowheads="1"/>
          </p:cNvSpPr>
          <p:nvPr>
            <p:ph type="title"/>
          </p:nvPr>
        </p:nvSpPr>
        <p:spPr>
          <a:xfrm>
            <a:off x="125412" y="0"/>
            <a:ext cx="8027988" cy="1431925"/>
          </a:xfrm>
        </p:spPr>
        <p:txBody>
          <a:bodyPr>
            <a:normAutofit/>
          </a:bodyPr>
          <a:lstStyle/>
          <a:p>
            <a:pPr algn="ctr"/>
            <a:r>
              <a:rPr lang="en-US" altLang="en-US"/>
              <a:t>Emotional Competence Framework</a:t>
            </a:r>
          </a:p>
        </p:txBody>
      </p:sp>
      <p:sp>
        <p:nvSpPr>
          <p:cNvPr id="157711" name="Text Box 15"/>
          <p:cNvSpPr txBox="1">
            <a:spLocks noChangeArrowheads="1"/>
          </p:cNvSpPr>
          <p:nvPr/>
        </p:nvSpPr>
        <p:spPr bwMode="auto">
          <a:xfrm>
            <a:off x="1600200" y="1746905"/>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a:solidFill>
                  <a:schemeClr val="hlink"/>
                </a:solidFill>
                <a:latin typeface="ScalaSansLF-Regular" pitchFamily="34" charset="0"/>
              </a:rPr>
              <a:t>Personal Competence</a:t>
            </a:r>
          </a:p>
        </p:txBody>
      </p:sp>
      <p:sp>
        <p:nvSpPr>
          <p:cNvPr id="157712" name="Text Box 16"/>
          <p:cNvSpPr txBox="1">
            <a:spLocks noChangeArrowheads="1"/>
          </p:cNvSpPr>
          <p:nvPr/>
        </p:nvSpPr>
        <p:spPr bwMode="auto">
          <a:xfrm>
            <a:off x="5105400" y="1746905"/>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a:solidFill>
                  <a:schemeClr val="hlink"/>
                </a:solidFill>
                <a:latin typeface="ScalaSansLF-Regular" pitchFamily="34" charset="0"/>
              </a:rPr>
              <a:t>Social Competence</a:t>
            </a:r>
          </a:p>
        </p:txBody>
      </p:sp>
      <p:sp>
        <p:nvSpPr>
          <p:cNvPr id="157713" name="Text Box 17"/>
          <p:cNvSpPr txBox="1">
            <a:spLocks noChangeArrowheads="1"/>
          </p:cNvSpPr>
          <p:nvPr/>
        </p:nvSpPr>
        <p:spPr bwMode="auto">
          <a:xfrm>
            <a:off x="104274" y="2879725"/>
            <a:ext cx="20293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a:solidFill>
                  <a:schemeClr val="hlink"/>
                </a:solidFill>
                <a:latin typeface="ScalaSansLF-Regular" pitchFamily="34" charset="0"/>
              </a:rPr>
              <a:t>Aware-</a:t>
            </a:r>
          </a:p>
          <a:p>
            <a:pPr eaLnBrk="1" hangingPunct="1"/>
            <a:r>
              <a:rPr lang="en-US" altLang="en-US" sz="2800">
                <a:solidFill>
                  <a:schemeClr val="hlink"/>
                </a:solidFill>
                <a:latin typeface="ScalaSansLF-Regular" pitchFamily="34" charset="0"/>
              </a:rPr>
              <a:t>ness</a:t>
            </a:r>
          </a:p>
        </p:txBody>
      </p:sp>
      <p:sp>
        <p:nvSpPr>
          <p:cNvPr id="157714" name="Text Box 18"/>
          <p:cNvSpPr txBox="1">
            <a:spLocks noChangeArrowheads="1"/>
          </p:cNvSpPr>
          <p:nvPr/>
        </p:nvSpPr>
        <p:spPr bwMode="auto">
          <a:xfrm>
            <a:off x="228600" y="4479925"/>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a:solidFill>
                  <a:schemeClr val="hlink"/>
                </a:solidFill>
                <a:latin typeface="ScalaSansLF-Regular" pitchFamily="34" charset="0"/>
              </a:rPr>
              <a:t>Actions</a:t>
            </a:r>
          </a:p>
        </p:txBody>
      </p:sp>
      <p:sp>
        <p:nvSpPr>
          <p:cNvPr id="157716" name="Line 20"/>
          <p:cNvSpPr>
            <a:spLocks noChangeShapeType="1"/>
          </p:cNvSpPr>
          <p:nvPr/>
        </p:nvSpPr>
        <p:spPr bwMode="auto">
          <a:xfrm flipV="1">
            <a:off x="4953000" y="2666998"/>
            <a:ext cx="0" cy="32469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17" name="Line 21"/>
          <p:cNvSpPr>
            <a:spLocks noChangeShapeType="1"/>
          </p:cNvSpPr>
          <p:nvPr/>
        </p:nvSpPr>
        <p:spPr bwMode="auto">
          <a:xfrm>
            <a:off x="1550894" y="4437717"/>
            <a:ext cx="6629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18" name="Rectangle 22"/>
          <p:cNvSpPr>
            <a:spLocks noChangeArrowheads="1"/>
          </p:cNvSpPr>
          <p:nvPr/>
        </p:nvSpPr>
        <p:spPr bwMode="auto">
          <a:xfrm>
            <a:off x="1524000" y="2498725"/>
            <a:ext cx="3352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endParaRPr lang="en-US" altLang="en-US" sz="2000" b="1">
              <a:solidFill>
                <a:srgbClr val="0099CC"/>
              </a:solidFill>
              <a:latin typeface="ScalaSansLF-Bold" pitchFamily="34" charset="0"/>
            </a:endParaRPr>
          </a:p>
          <a:p>
            <a:pPr algn="ctr" eaLnBrk="1" hangingPunct="1"/>
            <a:r>
              <a:rPr lang="en-US" altLang="en-US" sz="2000" b="1">
                <a:solidFill>
                  <a:srgbClr val="0099CC"/>
                </a:solidFill>
                <a:latin typeface="ScalaSansLF-Bold" pitchFamily="34" charset="0"/>
              </a:rPr>
              <a:t>Self-Awareness</a:t>
            </a:r>
          </a:p>
          <a:p>
            <a:pPr marL="342900" indent="-342900" algn="ctr" eaLnBrk="1" hangingPunct="1">
              <a:buFont typeface="Arial" panose="020B0604020202020204" pitchFamily="34" charset="0"/>
              <a:buChar char="•"/>
            </a:pPr>
            <a:r>
              <a:rPr lang="en-US" altLang="en-US" sz="2000" b="1">
                <a:latin typeface="ScalaSansLF-Bold" pitchFamily="34" charset="0"/>
              </a:rPr>
              <a:t>Knowing one’s internal states, preferences, resources, and intuitions</a:t>
            </a:r>
          </a:p>
        </p:txBody>
      </p:sp>
      <p:sp>
        <p:nvSpPr>
          <p:cNvPr id="12" name="Text Box 13"/>
          <p:cNvSpPr txBox="1">
            <a:spLocks noChangeArrowheads="1"/>
          </p:cNvSpPr>
          <p:nvPr/>
        </p:nvSpPr>
        <p:spPr bwMode="auto">
          <a:xfrm>
            <a:off x="1524000" y="4343400"/>
            <a:ext cx="33528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1313" indent="-2794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spcBef>
                <a:spcPct val="50000"/>
              </a:spcBef>
            </a:pPr>
            <a:endParaRPr lang="en-US" altLang="en-US" sz="2000" b="1">
              <a:solidFill>
                <a:srgbClr val="0099CC"/>
              </a:solidFill>
              <a:latin typeface="ScalaSansLF-Regular" pitchFamily="34" charset="0"/>
            </a:endParaRPr>
          </a:p>
          <a:p>
            <a:pPr algn="ctr" eaLnBrk="1" hangingPunct="1">
              <a:spcBef>
                <a:spcPct val="50000"/>
              </a:spcBef>
            </a:pPr>
            <a:r>
              <a:rPr lang="en-US" altLang="en-US" sz="2000" b="1">
                <a:solidFill>
                  <a:srgbClr val="0099CC"/>
                </a:solidFill>
                <a:latin typeface="ScalaSansLF-Regular" pitchFamily="34" charset="0"/>
              </a:rPr>
              <a:t>Self-Management</a:t>
            </a:r>
          </a:p>
          <a:p>
            <a:pPr eaLnBrk="1" hangingPunct="1">
              <a:lnSpc>
                <a:spcPct val="50000"/>
              </a:lnSpc>
              <a:spcBef>
                <a:spcPct val="50000"/>
              </a:spcBef>
              <a:buFontTx/>
              <a:buChar char="•"/>
            </a:pPr>
            <a:r>
              <a:rPr lang="en-US" altLang="en-US" sz="2000" b="1">
                <a:latin typeface="ScalaSansLF-Regular" pitchFamily="34" charset="0"/>
              </a:rPr>
              <a:t>Emotional Self-Control</a:t>
            </a:r>
          </a:p>
          <a:p>
            <a:pPr>
              <a:lnSpc>
                <a:spcPct val="50000"/>
              </a:lnSpc>
              <a:spcBef>
                <a:spcPct val="50000"/>
              </a:spcBef>
              <a:buFontTx/>
              <a:buChar char="•"/>
            </a:pPr>
            <a:r>
              <a:rPr lang="en-US" altLang="en-US" sz="2000" b="1">
                <a:latin typeface="ScalaSansLF-Regular" pitchFamily="34" charset="0"/>
              </a:rPr>
              <a:t>Identify and Choose</a:t>
            </a:r>
          </a:p>
          <a:p>
            <a:pPr marL="61913" indent="0" eaLnBrk="1" hangingPunct="1">
              <a:lnSpc>
                <a:spcPct val="50000"/>
              </a:lnSpc>
              <a:spcBef>
                <a:spcPct val="50000"/>
              </a:spcBef>
            </a:pPr>
            <a:endParaRPr lang="en-US" altLang="en-US" sz="2000" b="1">
              <a:latin typeface="ScalaSansLF-Regular" pitchFamily="34" charset="0"/>
            </a:endParaRPr>
          </a:p>
        </p:txBody>
      </p:sp>
      <p:sp>
        <p:nvSpPr>
          <p:cNvPr id="13" name="Text Box 14"/>
          <p:cNvSpPr txBox="1">
            <a:spLocks noChangeArrowheads="1"/>
          </p:cNvSpPr>
          <p:nvPr/>
        </p:nvSpPr>
        <p:spPr bwMode="auto">
          <a:xfrm>
            <a:off x="4953000" y="2514600"/>
            <a:ext cx="3352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spcBef>
                <a:spcPct val="50000"/>
              </a:spcBef>
            </a:pPr>
            <a:endParaRPr lang="en-US" altLang="en-US" sz="1800" b="1">
              <a:solidFill>
                <a:srgbClr val="0099CC"/>
              </a:solidFill>
              <a:latin typeface="ScalaSansLF-Regular" pitchFamily="34" charset="0"/>
            </a:endParaRPr>
          </a:p>
          <a:p>
            <a:pPr algn="ctr" eaLnBrk="1" hangingPunct="1">
              <a:spcBef>
                <a:spcPct val="50000"/>
              </a:spcBef>
            </a:pPr>
            <a:r>
              <a:rPr lang="en-US" altLang="en-US" sz="2000" b="1">
                <a:solidFill>
                  <a:srgbClr val="0099CC"/>
                </a:solidFill>
                <a:latin typeface="ScalaSansLF-Regular" pitchFamily="34" charset="0"/>
              </a:rPr>
              <a:t>Social Awareness</a:t>
            </a:r>
          </a:p>
          <a:p>
            <a:pPr eaLnBrk="1" hangingPunct="1">
              <a:lnSpc>
                <a:spcPct val="50000"/>
              </a:lnSpc>
              <a:spcBef>
                <a:spcPct val="50000"/>
              </a:spcBef>
              <a:buFontTx/>
              <a:buChar char="•"/>
            </a:pPr>
            <a:r>
              <a:rPr lang="en-US" altLang="en-US" sz="1800" b="1">
                <a:latin typeface="ScalaSansLF-Regular" pitchFamily="34" charset="0"/>
              </a:rPr>
              <a:t>Empathy</a:t>
            </a:r>
          </a:p>
          <a:p>
            <a:pPr eaLnBrk="1" hangingPunct="1">
              <a:lnSpc>
                <a:spcPct val="50000"/>
              </a:lnSpc>
              <a:spcBef>
                <a:spcPct val="50000"/>
              </a:spcBef>
              <a:buFontTx/>
              <a:buChar char="•"/>
            </a:pPr>
            <a:r>
              <a:rPr lang="en-US" altLang="en-US" sz="1800" b="1">
                <a:latin typeface="ScalaSansLF-Regular" pitchFamily="34" charset="0"/>
              </a:rPr>
              <a:t>Organizational Awareness </a:t>
            </a:r>
            <a:endParaRPr lang="en-US" altLang="en-US" sz="1800" b="1" i="1">
              <a:solidFill>
                <a:schemeClr val="tx2"/>
              </a:solidFill>
              <a:latin typeface="ScalaSansLF-Regular" pitchFamily="34" charset="0"/>
            </a:endParaRPr>
          </a:p>
          <a:p>
            <a:pPr marL="285750" indent="-285750" eaLnBrk="1" hangingPunct="1">
              <a:lnSpc>
                <a:spcPct val="50000"/>
              </a:lnSpc>
              <a:spcBef>
                <a:spcPct val="50000"/>
              </a:spcBef>
              <a:buFont typeface="Arial" panose="020B0604020202020204" pitchFamily="34" charset="0"/>
              <a:buChar char="•"/>
            </a:pPr>
            <a:r>
              <a:rPr lang="en-US" altLang="en-US" sz="1800" b="1">
                <a:latin typeface="ScalaSansLF-Regular" pitchFamily="34" charset="0"/>
              </a:rPr>
              <a:t>Service Orientation</a:t>
            </a:r>
          </a:p>
        </p:txBody>
      </p:sp>
    </p:spTree>
    <p:extLst>
      <p:ext uri="{BB962C8B-B14F-4D97-AF65-F5344CB8AC3E}">
        <p14:creationId xmlns:p14="http://schemas.microsoft.com/office/powerpoint/2010/main" val="207484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946404" y="365760"/>
            <a:ext cx="7269480" cy="1045029"/>
          </a:xfrm>
        </p:spPr>
        <p:txBody>
          <a:bodyPr/>
          <a:lstStyle/>
          <a:p>
            <a:pPr algn="ctr"/>
            <a:r>
              <a:rPr lang="en-US" altLang="en-US"/>
              <a:t>Social Awareness</a:t>
            </a:r>
          </a:p>
        </p:txBody>
      </p:sp>
      <p:sp>
        <p:nvSpPr>
          <p:cNvPr id="329731" name="Rectangle 3"/>
          <p:cNvSpPr>
            <a:spLocks noGrp="1" noChangeArrowheads="1"/>
          </p:cNvSpPr>
          <p:nvPr>
            <p:ph idx="1"/>
          </p:nvPr>
        </p:nvSpPr>
        <p:spPr>
          <a:xfrm>
            <a:off x="628650" y="1520042"/>
            <a:ext cx="7886700" cy="4168239"/>
          </a:xfrm>
        </p:spPr>
        <p:txBody>
          <a:bodyPr>
            <a:normAutofit lnSpcReduction="10000"/>
          </a:bodyPr>
          <a:lstStyle/>
          <a:p>
            <a:pPr>
              <a:lnSpc>
                <a:spcPct val="80000"/>
              </a:lnSpc>
            </a:pPr>
            <a:r>
              <a:rPr lang="en-US" altLang="en-US" sz="2800"/>
              <a:t>Social Awareness</a:t>
            </a:r>
          </a:p>
          <a:p>
            <a:pPr lvl="1">
              <a:lnSpc>
                <a:spcPct val="120000"/>
              </a:lnSpc>
              <a:spcBef>
                <a:spcPts val="0"/>
              </a:spcBef>
              <a:spcAft>
                <a:spcPts val="0"/>
              </a:spcAft>
            </a:pPr>
            <a:r>
              <a:rPr lang="en-US" altLang="en-US" sz="2400"/>
              <a:t>Awareness of others feelings, needs or concerns</a:t>
            </a:r>
          </a:p>
          <a:p>
            <a:pPr>
              <a:lnSpc>
                <a:spcPct val="80000"/>
              </a:lnSpc>
            </a:pPr>
            <a:r>
              <a:rPr lang="en-US" altLang="en-US" sz="2800"/>
              <a:t>Empathy (mandatory)</a:t>
            </a:r>
          </a:p>
          <a:p>
            <a:pPr lvl="1">
              <a:lnSpc>
                <a:spcPct val="110000"/>
              </a:lnSpc>
              <a:spcBef>
                <a:spcPts val="0"/>
              </a:spcBef>
              <a:spcAft>
                <a:spcPts val="0"/>
              </a:spcAft>
            </a:pPr>
            <a:r>
              <a:rPr lang="en-US" altLang="en-US" sz="2400"/>
              <a:t>Sensing others’ feelings and perspectives, and taking an active interest in their concerns</a:t>
            </a:r>
          </a:p>
          <a:p>
            <a:pPr>
              <a:lnSpc>
                <a:spcPct val="80000"/>
              </a:lnSpc>
            </a:pPr>
            <a:r>
              <a:rPr lang="en-US" altLang="en-US" sz="2800"/>
              <a:t>Organizational Awareness</a:t>
            </a:r>
          </a:p>
          <a:p>
            <a:pPr lvl="1">
              <a:lnSpc>
                <a:spcPct val="120000"/>
              </a:lnSpc>
              <a:spcBef>
                <a:spcPts val="0"/>
              </a:spcBef>
              <a:spcAft>
                <a:spcPts val="0"/>
              </a:spcAft>
            </a:pPr>
            <a:r>
              <a:rPr lang="en-US" altLang="en-US" sz="2400"/>
              <a:t>Reading a group’s emotional currents and power relationships</a:t>
            </a:r>
          </a:p>
          <a:p>
            <a:pPr>
              <a:lnSpc>
                <a:spcPct val="80000"/>
              </a:lnSpc>
            </a:pPr>
            <a:r>
              <a:rPr lang="en-US" altLang="en-US" sz="2800"/>
              <a:t>Service Orientation</a:t>
            </a:r>
          </a:p>
          <a:p>
            <a:pPr lvl="1">
              <a:lnSpc>
                <a:spcPct val="110000"/>
              </a:lnSpc>
              <a:spcBef>
                <a:spcPts val="0"/>
              </a:spcBef>
              <a:spcAft>
                <a:spcPts val="0"/>
              </a:spcAft>
            </a:pPr>
            <a:r>
              <a:rPr lang="en-US" altLang="en-US" sz="2400"/>
              <a:t>Anticipating, recognizing, and meeting customers’ needs</a:t>
            </a:r>
          </a:p>
        </p:txBody>
      </p:sp>
      <p:pic>
        <p:nvPicPr>
          <p:cNvPr id="5" name="Picture 4"/>
          <p:cNvPicPr>
            <a:picLocks noChangeAspect="1"/>
          </p:cNvPicPr>
          <p:nvPr/>
        </p:nvPicPr>
        <p:blipFill>
          <a:blip r:embed="rId2"/>
          <a:stretch>
            <a:fillRect/>
          </a:stretch>
        </p:blipFill>
        <p:spPr>
          <a:xfrm>
            <a:off x="0" y="5938510"/>
            <a:ext cx="9144000" cy="964406"/>
          </a:xfrm>
          <a:prstGeom prst="rect">
            <a:avLst/>
          </a:prstGeom>
        </p:spPr>
      </p:pic>
    </p:spTree>
    <p:extLst>
      <p:ext uri="{BB962C8B-B14F-4D97-AF65-F5344CB8AC3E}">
        <p14:creationId xmlns:p14="http://schemas.microsoft.com/office/powerpoint/2010/main" val="211201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5938510"/>
            <a:ext cx="9144000" cy="964406"/>
          </a:xfrm>
          <a:prstGeom prst="rect">
            <a:avLst/>
          </a:prstGeom>
        </p:spPr>
      </p:pic>
      <p:sp>
        <p:nvSpPr>
          <p:cNvPr id="157698" name="Rectangle 2"/>
          <p:cNvSpPr>
            <a:spLocks noChangeArrowheads="1"/>
          </p:cNvSpPr>
          <p:nvPr/>
        </p:nvSpPr>
        <p:spPr bwMode="auto">
          <a:xfrm>
            <a:off x="1536486" y="2163068"/>
            <a:ext cx="6578814" cy="3833972"/>
          </a:xfrm>
          <a:prstGeom prst="rect">
            <a:avLst/>
          </a:prstGeom>
          <a:noFill/>
          <a:ln w="9525">
            <a:solidFill>
              <a:schemeClr val="tx1"/>
            </a:solidFill>
            <a:miter lim="800000"/>
            <a:headEnd/>
            <a:tailEnd/>
          </a:ln>
          <a:effectLst/>
          <a:extLst/>
        </p:spPr>
        <p:txBody>
          <a:bodyPr wrap="none" anchor="ctr"/>
          <a:lstStyle/>
          <a:p>
            <a:pPr algn="ctr" eaLnBrk="1" hangingPunct="1">
              <a:spcBef>
                <a:spcPct val="20000"/>
              </a:spcBef>
              <a:buClr>
                <a:srgbClr val="CCFF33"/>
              </a:buClr>
              <a:buSzPct val="70000"/>
              <a:buFont typeface="Wingdings" pitchFamily="2" charset="2"/>
              <a:buNone/>
            </a:pPr>
            <a:endParaRPr lang="en-US" altLang="en-US" sz="2000">
              <a:solidFill>
                <a:srgbClr val="0099CC"/>
              </a:solidFill>
              <a:latin typeface="ScalaSansLF-Bold" pitchFamily="34" charset="0"/>
            </a:endParaRPr>
          </a:p>
          <a:p>
            <a:pPr algn="ctr" eaLnBrk="1" hangingPunct="1">
              <a:spcBef>
                <a:spcPct val="20000"/>
              </a:spcBef>
              <a:buClr>
                <a:srgbClr val="CCFF33"/>
              </a:buClr>
              <a:buSzPct val="70000"/>
              <a:buFont typeface="Wingdings" pitchFamily="2" charset="2"/>
              <a:buNone/>
            </a:pPr>
            <a:endParaRPr lang="en-US" altLang="en-US" sz="2000">
              <a:latin typeface="ScalaSansLF-Bold" pitchFamily="34" charset="0"/>
            </a:endParaRPr>
          </a:p>
        </p:txBody>
      </p:sp>
      <p:sp>
        <p:nvSpPr>
          <p:cNvPr id="157699" name="Rectangle 3"/>
          <p:cNvSpPr>
            <a:spLocks noGrp="1" noChangeArrowheads="1"/>
          </p:cNvSpPr>
          <p:nvPr>
            <p:ph type="title"/>
          </p:nvPr>
        </p:nvSpPr>
        <p:spPr>
          <a:xfrm>
            <a:off x="125412" y="23150"/>
            <a:ext cx="8150487" cy="1431925"/>
          </a:xfrm>
        </p:spPr>
        <p:txBody>
          <a:bodyPr>
            <a:normAutofit/>
          </a:bodyPr>
          <a:lstStyle/>
          <a:p>
            <a:pPr algn="ctr"/>
            <a:r>
              <a:rPr lang="en-US" altLang="en-US"/>
              <a:t>Emotional Competence Framework</a:t>
            </a:r>
          </a:p>
        </p:txBody>
      </p:sp>
      <p:sp>
        <p:nvSpPr>
          <p:cNvPr id="157711" name="Text Box 15"/>
          <p:cNvSpPr txBox="1">
            <a:spLocks noChangeArrowheads="1"/>
          </p:cNvSpPr>
          <p:nvPr/>
        </p:nvSpPr>
        <p:spPr bwMode="auto">
          <a:xfrm>
            <a:off x="1612686" y="1173449"/>
            <a:ext cx="3200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a:solidFill>
                  <a:schemeClr val="hlink"/>
                </a:solidFill>
                <a:latin typeface="ScalaSansLF-Regular" pitchFamily="34" charset="0"/>
              </a:rPr>
              <a:t>Personal Competence</a:t>
            </a:r>
          </a:p>
        </p:txBody>
      </p:sp>
      <p:sp>
        <p:nvSpPr>
          <p:cNvPr id="157712" name="Text Box 16"/>
          <p:cNvSpPr txBox="1">
            <a:spLocks noChangeArrowheads="1"/>
          </p:cNvSpPr>
          <p:nvPr/>
        </p:nvSpPr>
        <p:spPr bwMode="auto">
          <a:xfrm>
            <a:off x="5068420" y="1177170"/>
            <a:ext cx="2895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a:solidFill>
                  <a:schemeClr val="hlink"/>
                </a:solidFill>
                <a:latin typeface="ScalaSansLF-Regular" pitchFamily="34" charset="0"/>
              </a:rPr>
              <a:t>Social Competence</a:t>
            </a:r>
          </a:p>
        </p:txBody>
      </p:sp>
      <p:sp>
        <p:nvSpPr>
          <p:cNvPr id="157713" name="Text Box 17"/>
          <p:cNvSpPr txBox="1">
            <a:spLocks noChangeArrowheads="1"/>
          </p:cNvSpPr>
          <p:nvPr/>
        </p:nvSpPr>
        <p:spPr bwMode="auto">
          <a:xfrm>
            <a:off x="102761" y="2409232"/>
            <a:ext cx="20293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a:solidFill>
                  <a:schemeClr val="hlink"/>
                </a:solidFill>
                <a:latin typeface="ScalaSansLF-Regular" pitchFamily="34" charset="0"/>
              </a:rPr>
              <a:t>Aware-</a:t>
            </a:r>
          </a:p>
          <a:p>
            <a:pPr eaLnBrk="1" hangingPunct="1"/>
            <a:r>
              <a:rPr lang="en-US" altLang="en-US" sz="2800">
                <a:solidFill>
                  <a:schemeClr val="hlink"/>
                </a:solidFill>
                <a:latin typeface="ScalaSansLF-Regular" pitchFamily="34" charset="0"/>
              </a:rPr>
              <a:t>ness</a:t>
            </a:r>
          </a:p>
        </p:txBody>
      </p:sp>
      <p:sp>
        <p:nvSpPr>
          <p:cNvPr id="157714" name="Text Box 18"/>
          <p:cNvSpPr txBox="1">
            <a:spLocks noChangeArrowheads="1"/>
          </p:cNvSpPr>
          <p:nvPr/>
        </p:nvSpPr>
        <p:spPr bwMode="auto">
          <a:xfrm>
            <a:off x="125412" y="3827282"/>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a:solidFill>
                  <a:schemeClr val="hlink"/>
                </a:solidFill>
                <a:latin typeface="ScalaSansLF-Regular" pitchFamily="34" charset="0"/>
              </a:rPr>
              <a:t>Actions</a:t>
            </a:r>
          </a:p>
        </p:txBody>
      </p:sp>
      <p:sp>
        <p:nvSpPr>
          <p:cNvPr id="157716" name="Line 20"/>
          <p:cNvSpPr>
            <a:spLocks noChangeShapeType="1"/>
          </p:cNvSpPr>
          <p:nvPr/>
        </p:nvSpPr>
        <p:spPr bwMode="auto">
          <a:xfrm flipH="1" flipV="1">
            <a:off x="4791635" y="2153891"/>
            <a:ext cx="17929" cy="38700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17" name="Line 21"/>
          <p:cNvSpPr>
            <a:spLocks noChangeShapeType="1"/>
          </p:cNvSpPr>
          <p:nvPr/>
        </p:nvSpPr>
        <p:spPr bwMode="auto">
          <a:xfrm>
            <a:off x="1485900" y="3721280"/>
            <a:ext cx="6629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18" name="Rectangle 22"/>
          <p:cNvSpPr>
            <a:spLocks noChangeArrowheads="1"/>
          </p:cNvSpPr>
          <p:nvPr/>
        </p:nvSpPr>
        <p:spPr bwMode="auto">
          <a:xfrm>
            <a:off x="1566058" y="2218790"/>
            <a:ext cx="3352800"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Aft>
                <a:spcPts val="600"/>
              </a:spcAft>
            </a:pPr>
            <a:r>
              <a:rPr lang="en-US" altLang="en-US" sz="2000" b="1">
                <a:solidFill>
                  <a:srgbClr val="0099CC"/>
                </a:solidFill>
                <a:latin typeface="ScalaSansLF-Bold" pitchFamily="34" charset="0"/>
              </a:rPr>
              <a:t>Self-Awareness</a:t>
            </a:r>
          </a:p>
          <a:p>
            <a:pPr marL="342900" indent="-342900" eaLnBrk="1" hangingPunct="1">
              <a:spcAft>
                <a:spcPts val="600"/>
              </a:spcAft>
              <a:buFont typeface="Arial" panose="020B0604020202020204" pitchFamily="34" charset="0"/>
              <a:buChar char="•"/>
            </a:pPr>
            <a:r>
              <a:rPr lang="en-US" altLang="en-US" sz="2000" b="1">
                <a:latin typeface="ScalaSansLF-Bold" pitchFamily="34" charset="0"/>
              </a:rPr>
              <a:t>Knowing one’s internal states, preferences, resources, and intuitions</a:t>
            </a:r>
          </a:p>
        </p:txBody>
      </p:sp>
      <p:sp>
        <p:nvSpPr>
          <p:cNvPr id="12" name="Text Box 13"/>
          <p:cNvSpPr txBox="1">
            <a:spLocks noChangeArrowheads="1"/>
          </p:cNvSpPr>
          <p:nvPr/>
        </p:nvSpPr>
        <p:spPr bwMode="auto">
          <a:xfrm>
            <a:off x="1536486" y="3712157"/>
            <a:ext cx="3352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1313" indent="-2794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spcBef>
                <a:spcPct val="50000"/>
              </a:spcBef>
            </a:pPr>
            <a:r>
              <a:rPr lang="en-US" altLang="en-US" sz="2000" b="1">
                <a:solidFill>
                  <a:srgbClr val="0099CC"/>
                </a:solidFill>
                <a:latin typeface="ScalaSansLF-Regular" pitchFamily="34" charset="0"/>
              </a:rPr>
              <a:t>Self-Management</a:t>
            </a:r>
          </a:p>
          <a:p>
            <a:pPr eaLnBrk="1" hangingPunct="1">
              <a:lnSpc>
                <a:spcPct val="50000"/>
              </a:lnSpc>
              <a:spcBef>
                <a:spcPct val="50000"/>
              </a:spcBef>
              <a:buFontTx/>
              <a:buChar char="•"/>
            </a:pPr>
            <a:r>
              <a:rPr lang="en-US" altLang="en-US" sz="2000" b="1">
                <a:latin typeface="ScalaSansLF-Regular" pitchFamily="34" charset="0"/>
              </a:rPr>
              <a:t>Emotional Self-Control</a:t>
            </a:r>
          </a:p>
          <a:p>
            <a:pPr eaLnBrk="1" hangingPunct="1">
              <a:lnSpc>
                <a:spcPct val="50000"/>
              </a:lnSpc>
              <a:spcBef>
                <a:spcPct val="50000"/>
              </a:spcBef>
              <a:buFontTx/>
              <a:buChar char="•"/>
            </a:pPr>
            <a:r>
              <a:rPr lang="en-US" altLang="en-US" sz="2000" b="1">
                <a:latin typeface="ScalaSansLF-Regular" pitchFamily="34" charset="0"/>
              </a:rPr>
              <a:t>Identify and Choose</a:t>
            </a:r>
          </a:p>
        </p:txBody>
      </p:sp>
      <p:sp>
        <p:nvSpPr>
          <p:cNvPr id="13" name="Text Box 14"/>
          <p:cNvSpPr txBox="1">
            <a:spLocks noChangeArrowheads="1"/>
          </p:cNvSpPr>
          <p:nvPr/>
        </p:nvSpPr>
        <p:spPr bwMode="auto">
          <a:xfrm>
            <a:off x="4944035" y="2279233"/>
            <a:ext cx="3218329"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spcBef>
                <a:spcPts val="600"/>
              </a:spcBef>
            </a:pPr>
            <a:r>
              <a:rPr lang="en-US" altLang="en-US" sz="1800" b="1" dirty="0">
                <a:solidFill>
                  <a:srgbClr val="0099CC"/>
                </a:solidFill>
                <a:latin typeface="ScalaSansLF-Regular" pitchFamily="34" charset="0"/>
              </a:rPr>
              <a:t>Social Awareness</a:t>
            </a:r>
            <a:endParaRPr lang="en-US" altLang="en-US" sz="1600" b="1" dirty="0">
              <a:solidFill>
                <a:srgbClr val="0099CC"/>
              </a:solidFill>
              <a:latin typeface="ScalaSansLF-Regular" pitchFamily="34" charset="0"/>
            </a:endParaRPr>
          </a:p>
          <a:p>
            <a:pPr eaLnBrk="1" hangingPunct="1">
              <a:spcBef>
                <a:spcPts val="600"/>
              </a:spcBef>
              <a:buFontTx/>
              <a:buChar char="•"/>
            </a:pPr>
            <a:r>
              <a:rPr lang="en-US" altLang="en-US" sz="1800" b="1" dirty="0">
                <a:latin typeface="ScalaSansLF-Regular" pitchFamily="34" charset="0"/>
              </a:rPr>
              <a:t>Empathy</a:t>
            </a:r>
          </a:p>
          <a:p>
            <a:pPr eaLnBrk="1" hangingPunct="1">
              <a:spcBef>
                <a:spcPts val="600"/>
              </a:spcBef>
              <a:buFontTx/>
              <a:buChar char="•"/>
            </a:pPr>
            <a:r>
              <a:rPr lang="en-US" altLang="en-US" sz="1800" b="1" dirty="0">
                <a:latin typeface="ScalaSansLF-Regular" pitchFamily="34" charset="0"/>
              </a:rPr>
              <a:t>Organizational Awareness</a:t>
            </a:r>
          </a:p>
          <a:p>
            <a:pPr eaLnBrk="1" hangingPunct="1">
              <a:spcBef>
                <a:spcPts val="600"/>
              </a:spcBef>
              <a:buFontTx/>
              <a:buChar char="•"/>
            </a:pPr>
            <a:r>
              <a:rPr lang="en-US" altLang="en-US" sz="1800" b="1" dirty="0">
                <a:latin typeface="ScalaSansLF-Regular" pitchFamily="34" charset="0"/>
              </a:rPr>
              <a:t>Service Orientation</a:t>
            </a:r>
          </a:p>
        </p:txBody>
      </p:sp>
      <p:sp>
        <p:nvSpPr>
          <p:cNvPr id="14" name="Text Box 15"/>
          <p:cNvSpPr txBox="1">
            <a:spLocks noChangeArrowheads="1"/>
          </p:cNvSpPr>
          <p:nvPr/>
        </p:nvSpPr>
        <p:spPr bwMode="auto">
          <a:xfrm>
            <a:off x="4996955" y="3732693"/>
            <a:ext cx="3276600" cy="272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lnSpc>
                <a:spcPct val="90000"/>
              </a:lnSpc>
              <a:spcBef>
                <a:spcPts val="600"/>
              </a:spcBef>
            </a:pPr>
            <a:r>
              <a:rPr lang="en-US" altLang="en-US" sz="1800" b="1" dirty="0">
                <a:solidFill>
                  <a:srgbClr val="0099CC"/>
                </a:solidFill>
                <a:latin typeface="ScalaSansLF-Regular" pitchFamily="34" charset="0"/>
              </a:rPr>
              <a:t>Relationship Management</a:t>
            </a:r>
          </a:p>
          <a:p>
            <a:pPr algn="ctr" eaLnBrk="1" hangingPunct="1">
              <a:lnSpc>
                <a:spcPct val="90000"/>
              </a:lnSpc>
              <a:spcBef>
                <a:spcPts val="600"/>
              </a:spcBef>
            </a:pPr>
            <a:endParaRPr lang="en-US" altLang="en-US" sz="900" b="1" dirty="0">
              <a:latin typeface="ScalaSansLF-Regular" pitchFamily="34" charset="0"/>
            </a:endParaRPr>
          </a:p>
          <a:p>
            <a:pPr marL="285750" indent="-285750" eaLnBrk="1" hangingPunct="1">
              <a:lnSpc>
                <a:spcPct val="50000"/>
              </a:lnSpc>
              <a:spcBef>
                <a:spcPts val="600"/>
              </a:spcBef>
              <a:buFont typeface="Arial" panose="020B0604020202020204" pitchFamily="34" charset="0"/>
              <a:buChar char="•"/>
            </a:pPr>
            <a:r>
              <a:rPr lang="en-US" altLang="en-US" sz="1800" b="1" dirty="0">
                <a:latin typeface="ScalaSansLF-Regular" pitchFamily="34" charset="0"/>
              </a:rPr>
              <a:t>Influence</a:t>
            </a:r>
          </a:p>
          <a:p>
            <a:pPr marL="285750" indent="-285750" eaLnBrk="1" hangingPunct="1">
              <a:lnSpc>
                <a:spcPct val="60000"/>
              </a:lnSpc>
              <a:spcBef>
                <a:spcPct val="50000"/>
              </a:spcBef>
              <a:buFont typeface="Arial" panose="020B0604020202020204" pitchFamily="34" charset="0"/>
              <a:buChar char="•"/>
            </a:pPr>
            <a:r>
              <a:rPr lang="en-US" altLang="en-US" sz="1800" b="1" dirty="0">
                <a:latin typeface="ScalaSansLF-Regular" pitchFamily="34" charset="0"/>
              </a:rPr>
              <a:t>Developing Others</a:t>
            </a:r>
            <a:endParaRPr lang="en-US" altLang="en-US" sz="1800" b="1" i="1" dirty="0">
              <a:solidFill>
                <a:schemeClr val="tx2"/>
              </a:solidFill>
              <a:latin typeface="ScalaSansLF-Regular" pitchFamily="34" charset="0"/>
            </a:endParaRPr>
          </a:p>
          <a:p>
            <a:pPr marL="285750" indent="-285750" eaLnBrk="1" hangingPunct="1">
              <a:lnSpc>
                <a:spcPct val="60000"/>
              </a:lnSpc>
              <a:spcBef>
                <a:spcPct val="50000"/>
              </a:spcBef>
              <a:buFont typeface="Arial" panose="020B0604020202020204" pitchFamily="34" charset="0"/>
              <a:buChar char="•"/>
            </a:pPr>
            <a:r>
              <a:rPr lang="en-US" altLang="en-US" sz="1800" b="1" dirty="0">
                <a:latin typeface="ScalaSansLF-Regular" pitchFamily="34" charset="0"/>
              </a:rPr>
              <a:t>Inspirational Leadership </a:t>
            </a:r>
            <a:endParaRPr lang="en-US" altLang="en-US" sz="1800" b="1" dirty="0">
              <a:solidFill>
                <a:schemeClr val="tx2"/>
              </a:solidFill>
              <a:latin typeface="ScalaSansLF-Regular" pitchFamily="34" charset="0"/>
            </a:endParaRPr>
          </a:p>
          <a:p>
            <a:pPr marL="285750" indent="-285750" eaLnBrk="1" hangingPunct="1">
              <a:lnSpc>
                <a:spcPct val="60000"/>
              </a:lnSpc>
              <a:spcBef>
                <a:spcPct val="50000"/>
              </a:spcBef>
              <a:buFont typeface="Arial" panose="020B0604020202020204" pitchFamily="34" charset="0"/>
              <a:buChar char="•"/>
            </a:pPr>
            <a:r>
              <a:rPr lang="en-US" altLang="en-US" sz="1800" b="1" dirty="0">
                <a:latin typeface="ScalaSansLF-Regular" pitchFamily="34" charset="0"/>
              </a:rPr>
              <a:t>Change Catalyst </a:t>
            </a:r>
            <a:endParaRPr lang="en-US" altLang="en-US" sz="1800" b="1" i="1" dirty="0">
              <a:solidFill>
                <a:schemeClr val="tx2"/>
              </a:solidFill>
              <a:latin typeface="ScalaSansLF-Regular" pitchFamily="34" charset="0"/>
            </a:endParaRPr>
          </a:p>
          <a:p>
            <a:pPr marL="285750" indent="-285750" eaLnBrk="1" hangingPunct="1">
              <a:lnSpc>
                <a:spcPct val="60000"/>
              </a:lnSpc>
              <a:spcBef>
                <a:spcPct val="50000"/>
              </a:spcBef>
              <a:buFont typeface="Arial" panose="020B0604020202020204" pitchFamily="34" charset="0"/>
              <a:buChar char="•"/>
            </a:pPr>
            <a:r>
              <a:rPr lang="en-US" altLang="en-US" sz="1800" b="1" dirty="0">
                <a:latin typeface="ScalaSansLF-Regular" pitchFamily="34" charset="0"/>
              </a:rPr>
              <a:t>Conflict Management</a:t>
            </a:r>
            <a:r>
              <a:rPr lang="en-US" altLang="en-US" sz="1800" b="1" i="1" dirty="0">
                <a:solidFill>
                  <a:schemeClr val="tx2"/>
                </a:solidFill>
                <a:latin typeface="ScalaSansLF-Regular" pitchFamily="34" charset="0"/>
              </a:rPr>
              <a:t> </a:t>
            </a:r>
          </a:p>
          <a:p>
            <a:pPr marL="285750" indent="-285750" eaLnBrk="1" hangingPunct="1">
              <a:lnSpc>
                <a:spcPct val="60000"/>
              </a:lnSpc>
              <a:spcBef>
                <a:spcPct val="50000"/>
              </a:spcBef>
              <a:buFont typeface="Arial" panose="020B0604020202020204" pitchFamily="34" charset="0"/>
              <a:buChar char="•"/>
            </a:pPr>
            <a:r>
              <a:rPr lang="en-US" altLang="en-US" sz="1800" b="1" dirty="0">
                <a:latin typeface="ScalaSansLF-Regular" pitchFamily="34" charset="0"/>
              </a:rPr>
              <a:t>Teamwork &amp; Collaboration</a:t>
            </a:r>
            <a:r>
              <a:rPr lang="en-US" altLang="en-US" sz="1800" dirty="0">
                <a:latin typeface="ScalaSansLF-Regular" pitchFamily="34" charset="0"/>
              </a:rPr>
              <a:t> </a:t>
            </a:r>
            <a:r>
              <a:rPr lang="en-US" altLang="en-US" sz="1800" i="1" dirty="0">
                <a:latin typeface="ScalaSansLF-Regular" pitchFamily="34" charset="0"/>
              </a:rPr>
              <a:t>	</a:t>
            </a:r>
            <a:endParaRPr lang="en-US" altLang="en-US" sz="1800" dirty="0">
              <a:latin typeface="ScalaSansLF-Regular" pitchFamily="34" charset="0"/>
            </a:endParaRPr>
          </a:p>
          <a:p>
            <a:pPr eaLnBrk="1" hangingPunct="1">
              <a:lnSpc>
                <a:spcPct val="50000"/>
              </a:lnSpc>
              <a:spcBef>
                <a:spcPct val="50000"/>
              </a:spcBef>
            </a:pPr>
            <a:r>
              <a:rPr lang="en-US" altLang="en-US" sz="1800" dirty="0">
                <a:latin typeface="ScalaSansLF-Regular" pitchFamily="34" charset="0"/>
              </a:rPr>
              <a:t>	</a:t>
            </a:r>
          </a:p>
        </p:txBody>
      </p:sp>
    </p:spTree>
    <p:extLst>
      <p:ext uri="{BB962C8B-B14F-4D97-AF65-F5344CB8AC3E}">
        <p14:creationId xmlns:p14="http://schemas.microsoft.com/office/powerpoint/2010/main" val="355490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317500" y="52388"/>
            <a:ext cx="8637588" cy="1431925"/>
          </a:xfrm>
        </p:spPr>
        <p:txBody>
          <a:bodyPr>
            <a:normAutofit/>
          </a:bodyPr>
          <a:lstStyle/>
          <a:p>
            <a:pPr algn="ctr"/>
            <a:r>
              <a:rPr lang="en-US" altLang="en-US" b="1"/>
              <a:t>Relationship Management</a:t>
            </a:r>
          </a:p>
        </p:txBody>
      </p:sp>
      <p:sp>
        <p:nvSpPr>
          <p:cNvPr id="331779" name="Rectangle 3"/>
          <p:cNvSpPr>
            <a:spLocks noGrp="1" noChangeArrowheads="1"/>
          </p:cNvSpPr>
          <p:nvPr>
            <p:ph idx="1"/>
          </p:nvPr>
        </p:nvSpPr>
        <p:spPr>
          <a:xfrm>
            <a:off x="1384663" y="1267097"/>
            <a:ext cx="7130687" cy="4909866"/>
          </a:xfrm>
        </p:spPr>
        <p:txBody>
          <a:bodyPr>
            <a:normAutofit fontScale="92500" lnSpcReduction="20000"/>
          </a:bodyPr>
          <a:lstStyle/>
          <a:p>
            <a:pPr>
              <a:lnSpc>
                <a:spcPct val="80000"/>
              </a:lnSpc>
            </a:pPr>
            <a:r>
              <a:rPr lang="en-US" altLang="en-US" dirty="0">
                <a:solidFill>
                  <a:srgbClr val="D2611C"/>
                </a:solidFill>
              </a:rPr>
              <a:t>Relationship Management</a:t>
            </a:r>
          </a:p>
          <a:p>
            <a:pPr lvl="1">
              <a:lnSpc>
                <a:spcPct val="80000"/>
              </a:lnSpc>
            </a:pPr>
            <a:r>
              <a:rPr lang="en-US" altLang="en-US" sz="2000" dirty="0"/>
              <a:t>Adeptness at inducing desirable responses in others</a:t>
            </a:r>
          </a:p>
          <a:p>
            <a:pPr>
              <a:lnSpc>
                <a:spcPct val="80000"/>
              </a:lnSpc>
            </a:pPr>
            <a:r>
              <a:rPr lang="en-US" altLang="en-US" dirty="0">
                <a:solidFill>
                  <a:srgbClr val="D2611C"/>
                </a:solidFill>
              </a:rPr>
              <a:t>Conscious Influence (mandatory)</a:t>
            </a:r>
            <a:endParaRPr lang="en-US" altLang="en-US" dirty="0">
              <a:solidFill>
                <a:schemeClr val="hlink"/>
              </a:solidFill>
            </a:endParaRPr>
          </a:p>
          <a:p>
            <a:pPr lvl="1">
              <a:lnSpc>
                <a:spcPct val="80000"/>
              </a:lnSpc>
            </a:pPr>
            <a:r>
              <a:rPr lang="en-US" altLang="en-US" sz="2000" dirty="0"/>
              <a:t>Having intentional impact on others</a:t>
            </a:r>
          </a:p>
          <a:p>
            <a:pPr>
              <a:lnSpc>
                <a:spcPct val="80000"/>
              </a:lnSpc>
            </a:pPr>
            <a:r>
              <a:rPr lang="en-US" altLang="en-US" dirty="0">
                <a:solidFill>
                  <a:srgbClr val="D2611C"/>
                </a:solidFill>
              </a:rPr>
              <a:t>Developing Others</a:t>
            </a:r>
          </a:p>
          <a:p>
            <a:pPr lvl="1">
              <a:lnSpc>
                <a:spcPct val="120000"/>
              </a:lnSpc>
              <a:spcBef>
                <a:spcPts val="0"/>
              </a:spcBef>
              <a:spcAft>
                <a:spcPts val="0"/>
              </a:spcAft>
            </a:pPr>
            <a:r>
              <a:rPr lang="en-US" altLang="en-US" sz="2000" dirty="0"/>
              <a:t>Sensing others’ development needs and bolstering their abilities</a:t>
            </a:r>
          </a:p>
          <a:p>
            <a:pPr>
              <a:lnSpc>
                <a:spcPct val="80000"/>
              </a:lnSpc>
            </a:pPr>
            <a:r>
              <a:rPr lang="en-US" altLang="en-US" dirty="0">
                <a:solidFill>
                  <a:srgbClr val="D2611C"/>
                </a:solidFill>
              </a:rPr>
              <a:t>Inspirational Leadership</a:t>
            </a:r>
          </a:p>
          <a:p>
            <a:pPr lvl="1">
              <a:lnSpc>
                <a:spcPct val="80000"/>
              </a:lnSpc>
            </a:pPr>
            <a:r>
              <a:rPr lang="en-US" altLang="en-US" sz="2000" dirty="0"/>
              <a:t>Inspiring and guiding individuals and groups</a:t>
            </a:r>
          </a:p>
          <a:p>
            <a:pPr>
              <a:lnSpc>
                <a:spcPct val="80000"/>
              </a:lnSpc>
            </a:pPr>
            <a:r>
              <a:rPr lang="en-US" altLang="en-US" dirty="0">
                <a:solidFill>
                  <a:srgbClr val="D2611C"/>
                </a:solidFill>
              </a:rPr>
              <a:t>Change Catalyst</a:t>
            </a:r>
          </a:p>
          <a:p>
            <a:pPr lvl="1">
              <a:lnSpc>
                <a:spcPct val="80000"/>
              </a:lnSpc>
            </a:pPr>
            <a:r>
              <a:rPr lang="en-US" altLang="en-US" sz="2000" dirty="0"/>
              <a:t>Initiating or managing change</a:t>
            </a:r>
          </a:p>
          <a:p>
            <a:pPr>
              <a:lnSpc>
                <a:spcPct val="80000"/>
              </a:lnSpc>
            </a:pPr>
            <a:r>
              <a:rPr lang="en-US" altLang="en-US" dirty="0">
                <a:solidFill>
                  <a:srgbClr val="D2611C"/>
                </a:solidFill>
              </a:rPr>
              <a:t>Conflict Management</a:t>
            </a:r>
          </a:p>
          <a:p>
            <a:pPr lvl="1">
              <a:lnSpc>
                <a:spcPct val="80000"/>
              </a:lnSpc>
            </a:pPr>
            <a:r>
              <a:rPr lang="en-US" altLang="en-US" sz="2000" dirty="0"/>
              <a:t>Negotiating and resolving disagreements</a:t>
            </a:r>
          </a:p>
          <a:p>
            <a:pPr>
              <a:lnSpc>
                <a:spcPct val="80000"/>
              </a:lnSpc>
            </a:pPr>
            <a:r>
              <a:rPr lang="en-US" altLang="en-US" dirty="0">
                <a:solidFill>
                  <a:srgbClr val="D2611C"/>
                </a:solidFill>
              </a:rPr>
              <a:t>Teamwork &amp; Collaboration</a:t>
            </a:r>
          </a:p>
          <a:p>
            <a:pPr lvl="1">
              <a:lnSpc>
                <a:spcPct val="80000"/>
              </a:lnSpc>
            </a:pPr>
            <a:r>
              <a:rPr lang="en-US" altLang="en-US" sz="2000" dirty="0"/>
              <a:t>Working with others towards shared goals</a:t>
            </a:r>
          </a:p>
          <a:p>
            <a:pPr>
              <a:lnSpc>
                <a:spcPct val="80000"/>
              </a:lnSpc>
            </a:pPr>
            <a:endParaRPr lang="en-US" altLang="en-US" sz="1800" dirty="0"/>
          </a:p>
        </p:txBody>
      </p:sp>
      <p:sp>
        <p:nvSpPr>
          <p:cNvPr id="2" name="Footer Placeholder 1"/>
          <p:cNvSpPr>
            <a:spLocks noGrp="1"/>
          </p:cNvSpPr>
          <p:nvPr>
            <p:ph type="ftr" sz="quarter" idx="11"/>
          </p:nvPr>
        </p:nvSpPr>
        <p:spPr/>
        <p:txBody>
          <a:bodyPr/>
          <a:lstStyle/>
          <a:p>
            <a:r>
              <a:rPr lang="en-US"/>
              <a:t>YWCA of Southern Arizona</a:t>
            </a:r>
          </a:p>
        </p:txBody>
      </p:sp>
      <p:pic>
        <p:nvPicPr>
          <p:cNvPr id="5" name="Picture 4"/>
          <p:cNvPicPr>
            <a:picLocks noChangeAspect="1"/>
          </p:cNvPicPr>
          <p:nvPr/>
        </p:nvPicPr>
        <p:blipFill>
          <a:blip r:embed="rId3"/>
          <a:stretch>
            <a:fillRect/>
          </a:stretch>
        </p:blipFill>
        <p:spPr>
          <a:xfrm>
            <a:off x="64294" y="5893594"/>
            <a:ext cx="9144000" cy="964406"/>
          </a:xfrm>
          <a:prstGeom prst="rect">
            <a:avLst/>
          </a:prstGeom>
        </p:spPr>
      </p:pic>
    </p:spTree>
    <p:extLst>
      <p:ext uri="{BB962C8B-B14F-4D97-AF65-F5344CB8AC3E}">
        <p14:creationId xmlns:p14="http://schemas.microsoft.com/office/powerpoint/2010/main" val="341150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t>How Do I Raise My EQ?</a:t>
            </a:r>
          </a:p>
        </p:txBody>
      </p:sp>
      <p:sp>
        <p:nvSpPr>
          <p:cNvPr id="3" name="Content Placeholder 2"/>
          <p:cNvSpPr>
            <a:spLocks noGrp="1"/>
          </p:cNvSpPr>
          <p:nvPr>
            <p:ph idx="1"/>
          </p:nvPr>
        </p:nvSpPr>
        <p:spPr>
          <a:xfrm>
            <a:off x="628650" y="1638931"/>
            <a:ext cx="7886700" cy="4351338"/>
          </a:xfrm>
        </p:spPr>
        <p:txBody>
          <a:bodyPr>
            <a:normAutofit lnSpcReduction="10000"/>
          </a:bodyPr>
          <a:lstStyle/>
          <a:p>
            <a:pPr marL="457200" indent="-457200">
              <a:buFont typeface="+mj-lt"/>
              <a:buAutoNum type="arabicPeriod"/>
            </a:pPr>
            <a:r>
              <a:rPr lang="en-US" sz="3200" dirty="0"/>
              <a:t>Rapidly reduce stress/ intense emotion in the moment</a:t>
            </a:r>
          </a:p>
          <a:p>
            <a:pPr marL="457200" indent="-457200">
              <a:buFont typeface="+mj-lt"/>
              <a:buAutoNum type="arabicPeriod"/>
            </a:pPr>
            <a:r>
              <a:rPr lang="en-US" sz="3200" dirty="0"/>
              <a:t>Beat relationship stress with emotional awareness</a:t>
            </a:r>
          </a:p>
          <a:p>
            <a:pPr marL="457200" indent="-457200">
              <a:buFont typeface="+mj-lt"/>
              <a:buAutoNum type="arabicPeriod"/>
            </a:pPr>
            <a:r>
              <a:rPr lang="en-US" sz="3200" dirty="0"/>
              <a:t>Increase attention to nonverbal communication</a:t>
            </a:r>
          </a:p>
          <a:p>
            <a:pPr marL="457200" indent="-457200">
              <a:buFont typeface="+mj-lt"/>
              <a:buAutoNum type="arabicPeriod"/>
            </a:pPr>
            <a:r>
              <a:rPr lang="en-US" sz="3200" dirty="0"/>
              <a:t>Use humor and play to deal with challenges</a:t>
            </a:r>
          </a:p>
          <a:p>
            <a:pPr marL="457200" indent="-457200">
              <a:buFont typeface="+mj-lt"/>
              <a:buAutoNum type="arabicPeriod"/>
            </a:pPr>
            <a:r>
              <a:rPr lang="en-US" sz="3200" dirty="0"/>
              <a:t>Handle change positively</a:t>
            </a:r>
          </a:p>
          <a:p>
            <a:pPr marL="457200" indent="-457200">
              <a:buFont typeface="+mj-lt"/>
              <a:buAutoNum type="arabicPeriod"/>
            </a:pPr>
            <a:r>
              <a:rPr lang="en-US" sz="3200" dirty="0"/>
              <a:t>Cultivate creativity and energy</a:t>
            </a:r>
          </a:p>
        </p:txBody>
      </p:sp>
      <p:sp>
        <p:nvSpPr>
          <p:cNvPr id="5" name="Footer Placeholder 4"/>
          <p:cNvSpPr>
            <a:spLocks noGrp="1"/>
          </p:cNvSpPr>
          <p:nvPr>
            <p:ph type="ftr" sz="quarter" idx="11"/>
          </p:nvPr>
        </p:nvSpPr>
        <p:spPr/>
        <p:txBody>
          <a:bodyPr/>
          <a:lstStyle/>
          <a:p>
            <a:r>
              <a:rPr lang="en-US"/>
              <a:t>YWCA of Southern Arizona</a:t>
            </a:r>
          </a:p>
        </p:txBody>
      </p:sp>
      <p:pic>
        <p:nvPicPr>
          <p:cNvPr id="6" name="Picture 5"/>
          <p:cNvPicPr>
            <a:picLocks noChangeAspect="1"/>
          </p:cNvPicPr>
          <p:nvPr/>
        </p:nvPicPr>
        <p:blipFill>
          <a:blip r:embed="rId3"/>
          <a:stretch>
            <a:fillRect/>
          </a:stretch>
        </p:blipFill>
        <p:spPr>
          <a:xfrm>
            <a:off x="0" y="5938510"/>
            <a:ext cx="9144000" cy="964406"/>
          </a:xfrm>
          <a:prstGeom prst="rect">
            <a:avLst/>
          </a:prstGeom>
        </p:spPr>
      </p:pic>
      <p:pic>
        <p:nvPicPr>
          <p:cNvPr id="7" name="Picture 6"/>
          <p:cNvPicPr>
            <a:picLocks noChangeAspect="1"/>
          </p:cNvPicPr>
          <p:nvPr/>
        </p:nvPicPr>
        <p:blipFill>
          <a:blip r:embed="rId3"/>
          <a:stretch>
            <a:fillRect/>
          </a:stretch>
        </p:blipFill>
        <p:spPr>
          <a:xfrm>
            <a:off x="0" y="5893594"/>
            <a:ext cx="9144000" cy="964406"/>
          </a:xfrm>
          <a:prstGeom prst="rect">
            <a:avLst/>
          </a:prstGeom>
        </p:spPr>
      </p:pic>
    </p:spTree>
    <p:extLst>
      <p:ext uri="{BB962C8B-B14F-4D97-AF65-F5344CB8AC3E}">
        <p14:creationId xmlns:p14="http://schemas.microsoft.com/office/powerpoint/2010/main" val="176247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8" y="336235"/>
            <a:ext cx="9144000" cy="685800"/>
          </a:xfrm>
        </p:spPr>
        <p:txBody>
          <a:bodyPr>
            <a:normAutofit fontScale="90000"/>
          </a:bodyPr>
          <a:lstStyle/>
          <a:p>
            <a:pPr algn="ctr"/>
            <a:r>
              <a:rPr lang="en-US" sz="3100" b="1" dirty="0">
                <a:solidFill>
                  <a:srgbClr val="C00000"/>
                </a:solidFill>
              </a:rPr>
              <a:t/>
            </a:r>
            <a:br>
              <a:rPr lang="en-US" sz="3100" b="1" dirty="0">
                <a:solidFill>
                  <a:srgbClr val="C00000"/>
                </a:solidFill>
              </a:rPr>
            </a:br>
            <a:r>
              <a:rPr lang="en-US" sz="4000" dirty="0">
                <a:solidFill>
                  <a:srgbClr val="FF0000"/>
                </a:solidFill>
              </a:rPr>
              <a:t>Why EI in the Classroom?</a:t>
            </a:r>
          </a:p>
        </p:txBody>
      </p:sp>
      <p:sp>
        <p:nvSpPr>
          <p:cNvPr id="3" name="Content Placeholder 2"/>
          <p:cNvSpPr>
            <a:spLocks noGrp="1"/>
          </p:cNvSpPr>
          <p:nvPr>
            <p:ph idx="1"/>
          </p:nvPr>
        </p:nvSpPr>
        <p:spPr>
          <a:xfrm>
            <a:off x="813711" y="1767328"/>
            <a:ext cx="7703389" cy="3780544"/>
          </a:xfrm>
        </p:spPr>
        <p:txBody>
          <a:bodyPr>
            <a:noAutofit/>
          </a:bodyPr>
          <a:lstStyle/>
          <a:p>
            <a:r>
              <a:rPr lang="en-US" sz="2400" dirty="0">
                <a:latin typeface="+mj-lt"/>
              </a:rPr>
              <a:t>Emotions and feelings of inadequacy tend to be stronger </a:t>
            </a:r>
            <a:r>
              <a:rPr lang="en-US" sz="2400" u="sng" dirty="0">
                <a:latin typeface="+mj-lt"/>
              </a:rPr>
              <a:t>when students learn brand new concepts</a:t>
            </a:r>
            <a:r>
              <a:rPr lang="en-US" sz="2400" dirty="0">
                <a:latin typeface="+mj-lt"/>
              </a:rPr>
              <a:t>.</a:t>
            </a:r>
          </a:p>
          <a:p>
            <a:r>
              <a:rPr lang="en-US" sz="2400" dirty="0">
                <a:latin typeface="+mj-lt"/>
              </a:rPr>
              <a:t>Teachers can help by creating a learning environment that promotes emotional security.</a:t>
            </a:r>
          </a:p>
          <a:p>
            <a:pPr>
              <a:lnSpc>
                <a:spcPct val="90000"/>
              </a:lnSpc>
            </a:pPr>
            <a:r>
              <a:rPr lang="en-US" sz="2400" dirty="0">
                <a:latin typeface="+mj-lt"/>
              </a:rPr>
              <a:t>Intelligent use of one’s emotions</a:t>
            </a:r>
            <a:endParaRPr lang="en-US" dirty="0">
              <a:latin typeface="+mj-lt"/>
            </a:endParaRPr>
          </a:p>
          <a:p>
            <a:pPr lvl="2">
              <a:lnSpc>
                <a:spcPct val="90000"/>
              </a:lnSpc>
            </a:pPr>
            <a:r>
              <a:rPr lang="en-US" dirty="0">
                <a:latin typeface="+mj-lt"/>
              </a:rPr>
              <a:t>Teachers set the emotional tone of the classroom</a:t>
            </a:r>
          </a:p>
          <a:p>
            <a:pPr>
              <a:lnSpc>
                <a:spcPct val="90000"/>
              </a:lnSpc>
            </a:pPr>
            <a:r>
              <a:rPr lang="en-US" sz="2400" dirty="0">
                <a:latin typeface="+mj-lt"/>
              </a:rPr>
              <a:t>Based on brain research: passion, motivation, commitment </a:t>
            </a:r>
          </a:p>
          <a:p>
            <a:pPr marL="800100" lvl="2" indent="-342900"/>
            <a:r>
              <a:rPr lang="en-US" dirty="0">
                <a:latin typeface="+mj-lt"/>
              </a:rPr>
              <a:t>Encourages motivation to develop one’s abilities by </a:t>
            </a:r>
            <a:r>
              <a:rPr lang="en-US" i="1" dirty="0">
                <a:latin typeface="+mj-lt"/>
              </a:rPr>
              <a:t>celebrating one’s strengths</a:t>
            </a:r>
            <a:r>
              <a:rPr lang="en-US" dirty="0">
                <a:latin typeface="+mj-lt"/>
              </a:rPr>
              <a:t> rather than focusing on weaknesses</a:t>
            </a:r>
          </a:p>
          <a:p>
            <a:pPr marL="800100" lvl="2" indent="-342900"/>
            <a:r>
              <a:rPr lang="en-US" dirty="0">
                <a:latin typeface="+mj-lt"/>
              </a:rPr>
              <a:t>Provides an intrinsic motivation to learn</a:t>
            </a:r>
            <a:endParaRPr lang="en-US" b="1" dirty="0">
              <a:latin typeface="+mj-lt"/>
            </a:endParaRPr>
          </a:p>
        </p:txBody>
      </p:sp>
      <p:pic>
        <p:nvPicPr>
          <p:cNvPr id="4" name="Picture 3"/>
          <p:cNvPicPr>
            <a:picLocks noChangeAspect="1"/>
          </p:cNvPicPr>
          <p:nvPr/>
        </p:nvPicPr>
        <p:blipFill>
          <a:blip r:embed="rId3"/>
          <a:stretch>
            <a:fillRect/>
          </a:stretch>
        </p:blipFill>
        <p:spPr>
          <a:xfrm>
            <a:off x="0" y="5893594"/>
            <a:ext cx="9144000" cy="964406"/>
          </a:xfrm>
          <a:prstGeom prst="rect">
            <a:avLst/>
          </a:prstGeom>
        </p:spPr>
      </p:pic>
    </p:spTree>
    <p:extLst>
      <p:ext uri="{BB962C8B-B14F-4D97-AF65-F5344CB8AC3E}">
        <p14:creationId xmlns:p14="http://schemas.microsoft.com/office/powerpoint/2010/main" val="122570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algn="ctr"/>
            <a:r>
              <a:rPr lang="en-US" dirty="0">
                <a:solidFill>
                  <a:srgbClr val="FF0000"/>
                </a:solidFill>
                <a:latin typeface="Calibri Light" panose="020F0302020204030204" pitchFamily="34" charset="0"/>
                <a:cs typeface="Calibri Light" panose="020F0302020204030204" pitchFamily="34" charset="0"/>
              </a:rPr>
              <a:t>How Can Educators Use </a:t>
            </a:r>
            <a:br>
              <a:rPr lang="en-US" dirty="0">
                <a:solidFill>
                  <a:srgbClr val="FF0000"/>
                </a:solidFill>
                <a:latin typeface="Calibri Light" panose="020F0302020204030204" pitchFamily="34" charset="0"/>
                <a:cs typeface="Calibri Light" panose="020F0302020204030204" pitchFamily="34" charset="0"/>
              </a:rPr>
            </a:br>
            <a:r>
              <a:rPr lang="en-US" dirty="0">
                <a:solidFill>
                  <a:srgbClr val="FF0000"/>
                </a:solidFill>
                <a:latin typeface="Calibri Light" panose="020F0302020204030204" pitchFamily="34" charset="0"/>
                <a:cs typeface="Calibri Light" panose="020F0302020204030204" pitchFamily="34" charset="0"/>
              </a:rPr>
              <a:t>Emotional Intelligence? </a:t>
            </a:r>
          </a:p>
        </p:txBody>
      </p:sp>
      <p:sp>
        <p:nvSpPr>
          <p:cNvPr id="3" name="Content Placeholder 2"/>
          <p:cNvSpPr>
            <a:spLocks noGrp="1"/>
          </p:cNvSpPr>
          <p:nvPr>
            <p:ph idx="1"/>
          </p:nvPr>
        </p:nvSpPr>
        <p:spPr>
          <a:xfrm>
            <a:off x="576304" y="1721224"/>
            <a:ext cx="8352544" cy="5136776"/>
          </a:xfrm>
        </p:spPr>
        <p:txBody>
          <a:bodyPr>
            <a:normAutofit/>
          </a:bodyPr>
          <a:lstStyle/>
          <a:p>
            <a:pPr>
              <a:lnSpc>
                <a:spcPct val="100000"/>
              </a:lnSpc>
              <a:spcBef>
                <a:spcPts val="0"/>
              </a:spcBef>
            </a:pPr>
            <a:r>
              <a:rPr lang="en-US" b="1" dirty="0">
                <a:latin typeface="+mj-lt"/>
              </a:rPr>
              <a:t>Pay attention to self and others’ body language, group energy </a:t>
            </a:r>
            <a:endParaRPr lang="en-US" dirty="0">
              <a:latin typeface="+mj-lt"/>
            </a:endParaRPr>
          </a:p>
          <a:p>
            <a:pPr>
              <a:lnSpc>
                <a:spcPct val="100000"/>
              </a:lnSpc>
              <a:spcBef>
                <a:spcPts val="0"/>
              </a:spcBef>
            </a:pPr>
            <a:r>
              <a:rPr lang="en-US" b="1" dirty="0">
                <a:latin typeface="+mj-lt"/>
              </a:rPr>
              <a:t>Listen more; speak less - </a:t>
            </a:r>
            <a:r>
              <a:rPr lang="en-US" dirty="0">
                <a:latin typeface="+mj-lt"/>
              </a:rPr>
              <a:t>develops empathy</a:t>
            </a:r>
            <a:r>
              <a:rPr lang="en-US" b="1" dirty="0">
                <a:latin typeface="+mj-lt"/>
              </a:rPr>
              <a:t> </a:t>
            </a:r>
            <a:endParaRPr lang="en-US" dirty="0">
              <a:latin typeface="+mj-lt"/>
            </a:endParaRPr>
          </a:p>
          <a:p>
            <a:pPr>
              <a:lnSpc>
                <a:spcPct val="100000"/>
              </a:lnSpc>
              <a:spcBef>
                <a:spcPts val="0"/>
              </a:spcBef>
            </a:pPr>
            <a:r>
              <a:rPr lang="en-US" b="1" dirty="0">
                <a:latin typeface="+mj-lt"/>
              </a:rPr>
              <a:t>Get curious, not furious - </a:t>
            </a:r>
            <a:r>
              <a:rPr lang="en-US" dirty="0">
                <a:latin typeface="+mj-lt"/>
              </a:rPr>
              <a:t>Watch what you say especially when frustrated or annoyed. Reframe: Negative emotions can be displaced by asking questions.</a:t>
            </a:r>
          </a:p>
          <a:p>
            <a:pPr>
              <a:lnSpc>
                <a:spcPct val="100000"/>
              </a:lnSpc>
              <a:spcBef>
                <a:spcPts val="0"/>
              </a:spcBef>
            </a:pPr>
            <a:r>
              <a:rPr lang="en-US" b="1" dirty="0">
                <a:latin typeface="+mj-lt"/>
              </a:rPr>
              <a:t>Elicit pride in others – </a:t>
            </a:r>
            <a:r>
              <a:rPr lang="en-US" dirty="0">
                <a:latin typeface="+mj-lt"/>
              </a:rPr>
              <a:t>Reason for working together</a:t>
            </a:r>
          </a:p>
          <a:p>
            <a:pPr>
              <a:lnSpc>
                <a:spcPct val="100000"/>
              </a:lnSpc>
              <a:spcBef>
                <a:spcPts val="0"/>
              </a:spcBef>
            </a:pPr>
            <a:r>
              <a:rPr lang="en-US" b="1" dirty="0">
                <a:latin typeface="+mj-lt"/>
              </a:rPr>
              <a:t>Remember that emotions are contagious - </a:t>
            </a:r>
            <a:r>
              <a:rPr lang="en-US" dirty="0">
                <a:latin typeface="+mj-lt"/>
              </a:rPr>
              <a:t>A person's emotions (negative or positive) always influence others. </a:t>
            </a:r>
            <a:endParaRPr lang="en-US" i="1" dirty="0"/>
          </a:p>
        </p:txBody>
      </p:sp>
      <p:pic>
        <p:nvPicPr>
          <p:cNvPr id="4" name="Picture 3"/>
          <p:cNvPicPr>
            <a:picLocks noChangeAspect="1"/>
          </p:cNvPicPr>
          <p:nvPr/>
        </p:nvPicPr>
        <p:blipFill>
          <a:blip r:embed="rId3"/>
          <a:stretch>
            <a:fillRect/>
          </a:stretch>
        </p:blipFill>
        <p:spPr>
          <a:xfrm>
            <a:off x="0" y="6079291"/>
            <a:ext cx="9144000" cy="964406"/>
          </a:xfrm>
          <a:prstGeom prst="rect">
            <a:avLst/>
          </a:prstGeom>
        </p:spPr>
      </p:pic>
    </p:spTree>
    <p:extLst>
      <p:ext uri="{BB962C8B-B14F-4D97-AF65-F5344CB8AC3E}">
        <p14:creationId xmlns:p14="http://schemas.microsoft.com/office/powerpoint/2010/main" val="230953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0"/>
            <a:ext cx="9144000" cy="1295400"/>
          </a:xfrm>
        </p:spPr>
        <p:txBody>
          <a:bodyPr>
            <a:normAutofit fontScale="90000"/>
          </a:bodyPr>
          <a:lstStyle/>
          <a:p>
            <a:pPr algn="ctr"/>
            <a:r>
              <a:rPr lang="en-US" dirty="0">
                <a:solidFill>
                  <a:srgbClr val="FF0000"/>
                </a:solidFill>
              </a:rPr>
              <a:t>What educators can do to stimulate </a:t>
            </a:r>
            <a:br>
              <a:rPr lang="en-US" dirty="0">
                <a:solidFill>
                  <a:srgbClr val="FF0000"/>
                </a:solidFill>
              </a:rPr>
            </a:br>
            <a:r>
              <a:rPr lang="en-US" dirty="0">
                <a:solidFill>
                  <a:srgbClr val="FF0000"/>
                </a:solidFill>
              </a:rPr>
              <a:t>EI skills in their students</a:t>
            </a:r>
          </a:p>
        </p:txBody>
      </p:sp>
      <p:sp>
        <p:nvSpPr>
          <p:cNvPr id="155651" name="Rectangle 3"/>
          <p:cNvSpPr>
            <a:spLocks noGrp="1" noChangeArrowheads="1"/>
          </p:cNvSpPr>
          <p:nvPr>
            <p:ph type="body" sz="half" idx="1"/>
          </p:nvPr>
        </p:nvSpPr>
        <p:spPr>
          <a:xfrm>
            <a:off x="381000" y="990600"/>
            <a:ext cx="4038600" cy="6172200"/>
          </a:xfrm>
        </p:spPr>
        <p:txBody>
          <a:bodyPr>
            <a:noAutofit/>
          </a:bodyPr>
          <a:lstStyle/>
          <a:p>
            <a:pPr algn="ctr">
              <a:lnSpc>
                <a:spcPct val="80000"/>
              </a:lnSpc>
            </a:pPr>
            <a:endParaRPr lang="en-US" sz="3200" dirty="0">
              <a:latin typeface="+mj-lt"/>
            </a:endParaRPr>
          </a:p>
          <a:p>
            <a:pPr>
              <a:lnSpc>
                <a:spcPct val="80000"/>
              </a:lnSpc>
            </a:pPr>
            <a:r>
              <a:rPr lang="en-US" sz="3200" dirty="0">
                <a:latin typeface="Calibri" panose="020F0502020204030204" pitchFamily="34" charset="0"/>
              </a:rPr>
              <a:t>Clear communication</a:t>
            </a:r>
          </a:p>
          <a:p>
            <a:pPr>
              <a:lnSpc>
                <a:spcPct val="80000"/>
              </a:lnSpc>
            </a:pPr>
            <a:r>
              <a:rPr lang="en-US" sz="3200" dirty="0">
                <a:latin typeface="Calibri" panose="020F0502020204030204" pitchFamily="34" charset="0"/>
              </a:rPr>
              <a:t>Healthy boundaries</a:t>
            </a:r>
          </a:p>
          <a:p>
            <a:pPr>
              <a:lnSpc>
                <a:spcPct val="80000"/>
              </a:lnSpc>
            </a:pPr>
            <a:r>
              <a:rPr lang="en-US" sz="3200" dirty="0">
                <a:latin typeface="Calibri" panose="020F0502020204030204" pitchFamily="34" charset="0"/>
              </a:rPr>
              <a:t>Self awareness</a:t>
            </a:r>
          </a:p>
          <a:p>
            <a:pPr>
              <a:lnSpc>
                <a:spcPct val="80000"/>
              </a:lnSpc>
            </a:pPr>
            <a:r>
              <a:rPr lang="en-US" sz="3200" dirty="0">
                <a:latin typeface="Calibri" panose="020F0502020204030204" pitchFamily="34" charset="0"/>
              </a:rPr>
              <a:t>Sharing – resources, knowledge, support</a:t>
            </a:r>
          </a:p>
          <a:p>
            <a:pPr>
              <a:lnSpc>
                <a:spcPct val="80000"/>
              </a:lnSpc>
            </a:pPr>
            <a:r>
              <a:rPr lang="en-US" sz="3200" dirty="0">
                <a:latin typeface="Calibri" panose="020F0502020204030204" pitchFamily="34" charset="0"/>
              </a:rPr>
              <a:t>Patience</a:t>
            </a:r>
          </a:p>
          <a:p>
            <a:pPr>
              <a:lnSpc>
                <a:spcPct val="80000"/>
              </a:lnSpc>
            </a:pPr>
            <a:r>
              <a:rPr lang="en-US" sz="3200" dirty="0">
                <a:latin typeface="Calibri" panose="020F0502020204030204" pitchFamily="34" charset="0"/>
              </a:rPr>
              <a:t>Listening</a:t>
            </a:r>
          </a:p>
          <a:p>
            <a:pPr>
              <a:lnSpc>
                <a:spcPct val="80000"/>
              </a:lnSpc>
            </a:pPr>
            <a:r>
              <a:rPr lang="en-US" sz="3200" dirty="0">
                <a:latin typeface="Calibri" panose="020F0502020204030204" pitchFamily="34" charset="0"/>
              </a:rPr>
              <a:t>Asking questions</a:t>
            </a:r>
          </a:p>
        </p:txBody>
      </p:sp>
      <p:sp>
        <p:nvSpPr>
          <p:cNvPr id="155652" name="Rectangle 4"/>
          <p:cNvSpPr>
            <a:spLocks noGrp="1" noChangeArrowheads="1"/>
          </p:cNvSpPr>
          <p:nvPr>
            <p:ph type="body" sz="half" idx="2"/>
          </p:nvPr>
        </p:nvSpPr>
        <p:spPr>
          <a:xfrm>
            <a:off x="4495800" y="914400"/>
            <a:ext cx="4038600" cy="3019825"/>
          </a:xfrm>
        </p:spPr>
        <p:txBody>
          <a:bodyPr>
            <a:noAutofit/>
          </a:bodyPr>
          <a:lstStyle/>
          <a:p>
            <a:endParaRPr lang="en-US" sz="3200" dirty="0">
              <a:latin typeface="+mj-lt"/>
            </a:endParaRPr>
          </a:p>
          <a:p>
            <a:r>
              <a:rPr lang="en-US" sz="3200" dirty="0"/>
              <a:t>Honoring differences</a:t>
            </a:r>
          </a:p>
          <a:p>
            <a:r>
              <a:rPr lang="en-US" sz="3200" dirty="0"/>
              <a:t>Gentleness</a:t>
            </a:r>
          </a:p>
          <a:p>
            <a:r>
              <a:rPr lang="en-US" sz="3200" dirty="0"/>
              <a:t>Self-motivation </a:t>
            </a:r>
          </a:p>
          <a:p>
            <a:r>
              <a:rPr lang="en-US" sz="3200" dirty="0"/>
              <a:t>Self-control</a:t>
            </a:r>
          </a:p>
        </p:txBody>
      </p:sp>
      <p:pic>
        <p:nvPicPr>
          <p:cNvPr id="35842" name="Picture 2" descr="https://encrypted-tbn3.gstatic.com/images?q=tbn:ANd9GcS7jrpLFc5mAGxQ3sZIS3JJuprjy1ilhv4Ae67IU4CeCkuvsNDeUw"/>
          <p:cNvPicPr>
            <a:picLocks noChangeAspect="1" noChangeArrowheads="1"/>
          </p:cNvPicPr>
          <p:nvPr/>
        </p:nvPicPr>
        <p:blipFill>
          <a:blip r:embed="rId3" cstate="print"/>
          <a:srcRect/>
          <a:stretch>
            <a:fillRect/>
          </a:stretch>
        </p:blipFill>
        <p:spPr bwMode="auto">
          <a:xfrm>
            <a:off x="4098935" y="3719272"/>
            <a:ext cx="4492454" cy="2258706"/>
          </a:xfrm>
          <a:prstGeom prst="rect">
            <a:avLst/>
          </a:prstGeom>
          <a:noFill/>
        </p:spPr>
      </p:pic>
      <p:pic>
        <p:nvPicPr>
          <p:cNvPr id="6" name="Picture 5"/>
          <p:cNvPicPr>
            <a:picLocks noChangeAspect="1"/>
          </p:cNvPicPr>
          <p:nvPr/>
        </p:nvPicPr>
        <p:blipFill>
          <a:blip r:embed="rId4"/>
          <a:stretch>
            <a:fillRect/>
          </a:stretch>
        </p:blipFill>
        <p:spPr>
          <a:xfrm>
            <a:off x="0" y="6079291"/>
            <a:ext cx="9144000" cy="964406"/>
          </a:xfrm>
          <a:prstGeom prst="rect">
            <a:avLst/>
          </a:prstGeom>
        </p:spPr>
      </p:pic>
    </p:spTree>
    <p:extLst>
      <p:ext uri="{BB962C8B-B14F-4D97-AF65-F5344CB8AC3E}">
        <p14:creationId xmlns:p14="http://schemas.microsoft.com/office/powerpoint/2010/main" val="14151376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10" y="0"/>
            <a:ext cx="8210390" cy="1415784"/>
          </a:xfrm>
        </p:spPr>
        <p:txBody>
          <a:bodyPr>
            <a:normAutofit/>
          </a:bodyPr>
          <a:lstStyle/>
          <a:p>
            <a:pPr algn="ctr"/>
            <a:r>
              <a:rPr lang="en-US" dirty="0">
                <a:solidFill>
                  <a:srgbClr val="FF0000"/>
                </a:solidFill>
              </a:rPr>
              <a:t>Group Discussions</a:t>
            </a:r>
          </a:p>
        </p:txBody>
      </p:sp>
      <p:sp>
        <p:nvSpPr>
          <p:cNvPr id="3" name="Content Placeholder 2"/>
          <p:cNvSpPr>
            <a:spLocks noGrp="1"/>
          </p:cNvSpPr>
          <p:nvPr>
            <p:ph idx="1"/>
          </p:nvPr>
        </p:nvSpPr>
        <p:spPr>
          <a:xfrm>
            <a:off x="1098818" y="1616789"/>
            <a:ext cx="7100046" cy="4462502"/>
          </a:xfrm>
        </p:spPr>
        <p:txBody>
          <a:bodyPr>
            <a:normAutofit/>
          </a:bodyPr>
          <a:lstStyle/>
          <a:p>
            <a:r>
              <a:rPr lang="en-US" dirty="0"/>
              <a:t>What approaches do you/can you use to build a safe and caring learning environment?</a:t>
            </a:r>
          </a:p>
          <a:p>
            <a:r>
              <a:rPr lang="en-US" dirty="0"/>
              <a:t>What instructional strategies do you/can you use to improve students’ ability to express emotions appropriately?  Make responsible decisions? Solve problems effectively?</a:t>
            </a:r>
          </a:p>
          <a:p>
            <a:r>
              <a:rPr lang="en-US" dirty="0"/>
              <a:t>How can you integrate social-emotional learning with traditional academics to enhance learning?</a:t>
            </a:r>
          </a:p>
        </p:txBody>
      </p:sp>
      <p:pic>
        <p:nvPicPr>
          <p:cNvPr id="4" name="Picture 3"/>
          <p:cNvPicPr>
            <a:picLocks noChangeAspect="1"/>
          </p:cNvPicPr>
          <p:nvPr/>
        </p:nvPicPr>
        <p:blipFill>
          <a:blip r:embed="rId3"/>
          <a:stretch>
            <a:fillRect/>
          </a:stretch>
        </p:blipFill>
        <p:spPr>
          <a:xfrm>
            <a:off x="0" y="6079291"/>
            <a:ext cx="9144000" cy="964406"/>
          </a:xfrm>
          <a:prstGeom prst="rect">
            <a:avLst/>
          </a:prstGeom>
        </p:spPr>
      </p:pic>
    </p:spTree>
    <p:extLst>
      <p:ext uri="{BB962C8B-B14F-4D97-AF65-F5344CB8AC3E}">
        <p14:creationId xmlns:p14="http://schemas.microsoft.com/office/powerpoint/2010/main" val="69656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1"/>
            <a:ext cx="8153400" cy="7663636"/>
          </a:xfrm>
          <a:prstGeom prst="rect">
            <a:avLst/>
          </a:prstGeom>
        </p:spPr>
        <p:txBody>
          <a:bodyPr wrap="square">
            <a:spAutoFit/>
          </a:bodyPr>
          <a:lstStyle/>
          <a:p>
            <a:r>
              <a:rPr lang="en-US" sz="2800" dirty="0">
                <a:latin typeface="Georgia" panose="02040502050405020303" pitchFamily="18" charset="0"/>
              </a:rPr>
              <a:t>On the planet Earth, man had always assumed that he was more intelligent </a:t>
            </a:r>
          </a:p>
          <a:p>
            <a:r>
              <a:rPr lang="en-US" sz="2800" dirty="0">
                <a:latin typeface="Georgia" panose="02040502050405020303" pitchFamily="18" charset="0"/>
              </a:rPr>
              <a:t>than dolphins because he had </a:t>
            </a:r>
          </a:p>
          <a:p>
            <a:r>
              <a:rPr lang="en-US" sz="2800" dirty="0">
                <a:latin typeface="Georgia" panose="02040502050405020303" pitchFamily="18" charset="0"/>
              </a:rPr>
              <a:t>achieved so much—the wheel, </a:t>
            </a:r>
          </a:p>
          <a:p>
            <a:r>
              <a:rPr lang="en-US" sz="2800" dirty="0">
                <a:latin typeface="Georgia" panose="02040502050405020303" pitchFamily="18" charset="0"/>
              </a:rPr>
              <a:t>New York, wars and so on—</a:t>
            </a:r>
          </a:p>
          <a:p>
            <a:r>
              <a:rPr lang="en-US" sz="2800" dirty="0">
                <a:latin typeface="Georgia" panose="02040502050405020303" pitchFamily="18" charset="0"/>
              </a:rPr>
              <a:t>whilst all the dolphins had </a:t>
            </a:r>
          </a:p>
          <a:p>
            <a:r>
              <a:rPr lang="en-US" sz="2800" dirty="0">
                <a:latin typeface="Georgia" panose="02040502050405020303" pitchFamily="18" charset="0"/>
              </a:rPr>
              <a:t>ever done was muck about in the </a:t>
            </a:r>
          </a:p>
          <a:p>
            <a:r>
              <a:rPr lang="en-US" sz="2800" dirty="0">
                <a:latin typeface="Georgia" panose="02040502050405020303" pitchFamily="18" charset="0"/>
              </a:rPr>
              <a:t>water having a good time. But </a:t>
            </a:r>
          </a:p>
          <a:p>
            <a:r>
              <a:rPr lang="en-US" sz="2800" dirty="0">
                <a:latin typeface="Georgia" panose="02040502050405020303" pitchFamily="18" charset="0"/>
              </a:rPr>
              <a:t>conversely, the dolphins had </a:t>
            </a:r>
          </a:p>
          <a:p>
            <a:r>
              <a:rPr lang="en-US" sz="2800" dirty="0">
                <a:latin typeface="Georgia" panose="02040502050405020303" pitchFamily="18" charset="0"/>
              </a:rPr>
              <a:t>always believed that they were </a:t>
            </a:r>
          </a:p>
          <a:p>
            <a:r>
              <a:rPr lang="en-US" sz="2800" dirty="0">
                <a:latin typeface="Georgia" panose="02040502050405020303" pitchFamily="18" charset="0"/>
              </a:rPr>
              <a:t>far more intelligent than man </a:t>
            </a:r>
          </a:p>
          <a:p>
            <a:pPr algn="ctr"/>
            <a:r>
              <a:rPr lang="en-US" sz="2800" dirty="0">
                <a:latin typeface="Georgia" panose="02040502050405020303" pitchFamily="18" charset="0"/>
              </a:rPr>
              <a:t>—</a:t>
            </a:r>
            <a:r>
              <a:rPr lang="en-US" sz="3200" dirty="0">
                <a:latin typeface="Georgia" panose="02040502050405020303" pitchFamily="18" charset="0"/>
              </a:rPr>
              <a:t>for precisely the same reasons.</a:t>
            </a:r>
            <a:br>
              <a:rPr lang="en-US" sz="3200" dirty="0">
                <a:latin typeface="Georgia" panose="02040502050405020303" pitchFamily="18" charset="0"/>
              </a:rPr>
            </a:br>
            <a:endParaRPr lang="en-US" sz="3200" dirty="0">
              <a:latin typeface="Georgia" panose="02040502050405020303" pitchFamily="18" charset="0"/>
            </a:endParaRPr>
          </a:p>
          <a:p>
            <a:pPr algn="ctr"/>
            <a:endParaRPr lang="en-US" sz="4000" dirty="0"/>
          </a:p>
          <a:p>
            <a:pPr algn="ctr"/>
            <a:r>
              <a:rPr lang="en-US" sz="4000" dirty="0"/>
              <a:t> </a:t>
            </a:r>
            <a:br>
              <a:rPr lang="en-US" sz="4000" dirty="0"/>
            </a:br>
            <a:endParaRPr lang="en-US" sz="4000" dirty="0"/>
          </a:p>
        </p:txBody>
      </p:sp>
      <p:pic>
        <p:nvPicPr>
          <p:cNvPr id="5" name="Picture 2"/>
          <p:cNvPicPr>
            <a:picLocks noChangeAspect="1" noChangeArrowheads="1"/>
          </p:cNvPicPr>
          <p:nvPr/>
        </p:nvPicPr>
        <p:blipFill>
          <a:blip r:embed="rId3" cstate="print"/>
          <a:srcRect/>
          <a:stretch>
            <a:fillRect/>
          </a:stretch>
        </p:blipFill>
        <p:spPr bwMode="auto">
          <a:xfrm>
            <a:off x="5969800" y="1580868"/>
            <a:ext cx="2259800" cy="3496509"/>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0" y="5938510"/>
            <a:ext cx="9144000" cy="964406"/>
          </a:xfrm>
          <a:prstGeom prst="rect">
            <a:avLst/>
          </a:prstGeom>
        </p:spPr>
      </p:pic>
    </p:spTree>
    <p:extLst>
      <p:ext uri="{BB962C8B-B14F-4D97-AF65-F5344CB8AC3E}">
        <p14:creationId xmlns:p14="http://schemas.microsoft.com/office/powerpoint/2010/main" val="81696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441" y="1538377"/>
            <a:ext cx="4800600" cy="4278094"/>
          </a:xfrm>
          <a:prstGeom prst="rect">
            <a:avLst/>
          </a:prstGeom>
        </p:spPr>
        <p:txBody>
          <a:bodyPr wrap="square">
            <a:spAutoFit/>
          </a:bodyPr>
          <a:lstStyle/>
          <a:p>
            <a:pPr algn="ctr"/>
            <a:r>
              <a:rPr lang="en-US" sz="4400" dirty="0"/>
              <a:t>So long… and thanks for all the fish!</a:t>
            </a:r>
          </a:p>
          <a:p>
            <a:pPr algn="ctr"/>
            <a:endParaRPr lang="en-US" sz="4400" dirty="0"/>
          </a:p>
          <a:p>
            <a:pPr algn="ctr"/>
            <a:r>
              <a:rPr lang="en-US" sz="3200" dirty="0"/>
              <a:t>Michelle Pitot</a:t>
            </a:r>
          </a:p>
          <a:p>
            <a:pPr algn="ctr"/>
            <a:r>
              <a:rPr lang="en-US" sz="3200" dirty="0">
                <a:hlinkClick r:id="rId2"/>
              </a:rPr>
              <a:t>mpitot@ywcatucson.org</a:t>
            </a:r>
            <a:endParaRPr lang="en-US" sz="3200" dirty="0"/>
          </a:p>
          <a:p>
            <a:pPr algn="ctr"/>
            <a:r>
              <a:rPr lang="en-US" sz="3200" dirty="0">
                <a:hlinkClick r:id="rId3"/>
              </a:rPr>
              <a:t>www.ywcatucson.org</a:t>
            </a:r>
            <a:r>
              <a:rPr lang="en-US" sz="3200" dirty="0"/>
              <a:t>  </a:t>
            </a:r>
          </a:p>
        </p:txBody>
      </p:sp>
      <p:pic>
        <p:nvPicPr>
          <p:cNvPr id="3074" name="Picture 2" descr="C:\Users\mpitot\AppData\Local\Microsoft\Windows\Temporary Internet Files\Content.IE5\OWPVLWV6\MC900441248[1].jpg"/>
          <p:cNvPicPr>
            <a:picLocks noChangeAspect="1" noChangeArrowheads="1"/>
          </p:cNvPicPr>
          <p:nvPr/>
        </p:nvPicPr>
        <p:blipFill>
          <a:blip r:embed="rId4" cstate="print"/>
          <a:srcRect/>
          <a:stretch>
            <a:fillRect/>
          </a:stretch>
        </p:blipFill>
        <p:spPr bwMode="auto">
          <a:xfrm>
            <a:off x="5658928" y="1652052"/>
            <a:ext cx="2932814" cy="3810000"/>
          </a:xfrm>
          <a:prstGeom prst="rect">
            <a:avLst/>
          </a:prstGeom>
          <a:noFill/>
        </p:spPr>
      </p:pic>
      <p:sp>
        <p:nvSpPr>
          <p:cNvPr id="6" name="Rectangle 5"/>
          <p:cNvSpPr/>
          <p:nvPr/>
        </p:nvSpPr>
        <p:spPr>
          <a:xfrm>
            <a:off x="0" y="0"/>
            <a:ext cx="9144000" cy="133350"/>
          </a:xfrm>
          <a:prstGeom prst="rect">
            <a:avLst/>
          </a:prstGeom>
          <a:solidFill>
            <a:srgbClr val="FD5A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p:nvPicPr>
        <p:blipFill>
          <a:blip r:embed="rId5"/>
          <a:stretch>
            <a:fillRect/>
          </a:stretch>
        </p:blipFill>
        <p:spPr>
          <a:xfrm>
            <a:off x="0" y="5861447"/>
            <a:ext cx="9144000" cy="964406"/>
          </a:xfrm>
          <a:prstGeom prst="rect">
            <a:avLst/>
          </a:prstGeom>
        </p:spPr>
      </p:pic>
    </p:spTree>
    <p:extLst>
      <p:ext uri="{BB962C8B-B14F-4D97-AF65-F5344CB8AC3E}">
        <p14:creationId xmlns:p14="http://schemas.microsoft.com/office/powerpoint/2010/main" val="10659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Content Placeholder 3"/>
          <p:cNvSpPr>
            <a:spLocks noGrp="1"/>
          </p:cNvSpPr>
          <p:nvPr>
            <p:ph idx="1"/>
          </p:nvPr>
        </p:nvSpPr>
        <p:spPr>
          <a:xfrm>
            <a:off x="628650" y="1825625"/>
            <a:ext cx="3132467" cy="2970662"/>
          </a:xfrm>
        </p:spPr>
        <p:txBody>
          <a:bodyPr/>
          <a:lstStyle/>
          <a:p>
            <a:r>
              <a:rPr lang="en-US" sz="3600" dirty="0"/>
              <a:t>Definitions</a:t>
            </a:r>
          </a:p>
          <a:p>
            <a:r>
              <a:rPr lang="en-US" sz="3600" dirty="0"/>
              <a:t>Aspects of EQ</a:t>
            </a:r>
          </a:p>
          <a:p>
            <a:r>
              <a:rPr lang="en-US" sz="3600" dirty="0"/>
              <a:t>So what?</a:t>
            </a:r>
          </a:p>
          <a:p>
            <a:endParaRPr lang="en-US" dirty="0"/>
          </a:p>
        </p:txBody>
      </p:sp>
      <p:sp>
        <p:nvSpPr>
          <p:cNvPr id="2" name="Footer Placeholder 1"/>
          <p:cNvSpPr>
            <a:spLocks noGrp="1"/>
          </p:cNvSpPr>
          <p:nvPr>
            <p:ph type="ftr" sz="quarter" idx="11"/>
          </p:nvPr>
        </p:nvSpPr>
        <p:spPr/>
        <p:txBody>
          <a:bodyPr/>
          <a:lstStyle/>
          <a:p>
            <a:r>
              <a:rPr lang="en-US"/>
              <a:t>YWCA of Southern Arizona</a:t>
            </a:r>
          </a:p>
        </p:txBody>
      </p:sp>
      <p:pic>
        <p:nvPicPr>
          <p:cNvPr id="5" name="Picture 2" descr="Image result for plato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1699" y="772924"/>
            <a:ext cx="3230234" cy="33387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90363" y="4291055"/>
            <a:ext cx="4249373" cy="1661993"/>
          </a:xfrm>
          <a:prstGeom prst="rect">
            <a:avLst/>
          </a:prstGeom>
          <a:noFill/>
        </p:spPr>
        <p:txBody>
          <a:bodyPr wrap="square" rtlCol="0">
            <a:spAutoFit/>
          </a:bodyPr>
          <a:lstStyle/>
          <a:p>
            <a:pPr algn="ctr">
              <a:defRPr/>
            </a:pPr>
            <a:r>
              <a:rPr lang="en-GB" sz="2800" dirty="0"/>
              <a:t>“All learning has an emotional base.”</a:t>
            </a:r>
            <a:endParaRPr lang="en-GB" sz="2800" i="1" dirty="0"/>
          </a:p>
          <a:p>
            <a:pPr>
              <a:defRPr/>
            </a:pPr>
            <a:r>
              <a:rPr lang="en-GB" sz="2800" i="1" dirty="0"/>
              <a:t>                              ~Plato</a:t>
            </a:r>
          </a:p>
          <a:p>
            <a:endParaRPr lang="en-US" dirty="0"/>
          </a:p>
        </p:txBody>
      </p:sp>
      <p:pic>
        <p:nvPicPr>
          <p:cNvPr id="7" name="Picture 6"/>
          <p:cNvPicPr>
            <a:picLocks noChangeAspect="1"/>
          </p:cNvPicPr>
          <p:nvPr/>
        </p:nvPicPr>
        <p:blipFill>
          <a:blip r:embed="rId3"/>
          <a:stretch>
            <a:fillRect/>
          </a:stretch>
        </p:blipFill>
        <p:spPr>
          <a:xfrm>
            <a:off x="0" y="5874148"/>
            <a:ext cx="9144000" cy="964406"/>
          </a:xfrm>
          <a:prstGeom prst="rect">
            <a:avLst/>
          </a:prstGeom>
        </p:spPr>
      </p:pic>
    </p:spTree>
    <p:extLst>
      <p:ext uri="{BB962C8B-B14F-4D97-AF65-F5344CB8AC3E}">
        <p14:creationId xmlns:p14="http://schemas.microsoft.com/office/powerpoint/2010/main" val="108140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19794" y="381000"/>
            <a:ext cx="6212241" cy="1600200"/>
          </a:xfrm>
        </p:spPr>
        <p:txBody>
          <a:bodyPr>
            <a:noAutofit/>
          </a:bodyPr>
          <a:lstStyle/>
          <a:p>
            <a:pPr algn="ctr">
              <a:defRPr/>
            </a:pPr>
            <a:r>
              <a:rPr lang="en-GB" altLang="en-US" sz="4800" dirty="0">
                <a:solidFill>
                  <a:srgbClr val="00B0F0"/>
                </a:solidFill>
              </a:rPr>
              <a:t>What is </a:t>
            </a:r>
            <a:br>
              <a:rPr lang="en-GB" altLang="en-US" sz="4800" dirty="0">
                <a:solidFill>
                  <a:srgbClr val="00B0F0"/>
                </a:solidFill>
              </a:rPr>
            </a:br>
            <a:r>
              <a:rPr lang="en-GB" altLang="en-US" sz="4800" dirty="0">
                <a:solidFill>
                  <a:srgbClr val="00B0F0"/>
                </a:solidFill>
              </a:rPr>
              <a:t>Emotional Intelligence?</a:t>
            </a:r>
            <a:endParaRPr lang="en-GB" sz="4800" dirty="0">
              <a:solidFill>
                <a:schemeClr val="bg2">
                  <a:lumMod val="50000"/>
                </a:schemeClr>
              </a:solidFill>
            </a:endParaRPr>
          </a:p>
        </p:txBody>
      </p:sp>
      <p:sp>
        <p:nvSpPr>
          <p:cNvPr id="7171" name="Rectangle 3"/>
          <p:cNvSpPr>
            <a:spLocks noGrp="1" noChangeArrowheads="1"/>
          </p:cNvSpPr>
          <p:nvPr>
            <p:ph idx="1"/>
          </p:nvPr>
        </p:nvSpPr>
        <p:spPr>
          <a:xfrm>
            <a:off x="1009297" y="2328262"/>
            <a:ext cx="7145383" cy="3728008"/>
          </a:xfrm>
        </p:spPr>
        <p:txBody>
          <a:bodyPr>
            <a:normAutofit fontScale="92500"/>
          </a:bodyPr>
          <a:lstStyle/>
          <a:p>
            <a:pPr marL="274320" indent="0" algn="ctr">
              <a:buClr>
                <a:schemeClr val="accent3"/>
              </a:buClr>
              <a:buNone/>
              <a:defRPr/>
            </a:pPr>
            <a:r>
              <a:rPr lang="en-GB" sz="3600" dirty="0"/>
              <a:t>The capacity for recognizing our own feelings and those of others, for motivating ourselves, for managing emotions </a:t>
            </a:r>
            <a:r>
              <a:rPr lang="en-US" sz="3600" dirty="0">
                <a:cs typeface="Times New Roman" pitchFamily="18" charset="0"/>
              </a:rPr>
              <a:t>and to use this information to guide one’s </a:t>
            </a:r>
            <a:r>
              <a:rPr lang="en-US" sz="3600" dirty="0">
                <a:solidFill>
                  <a:srgbClr val="FF0000"/>
                </a:solidFill>
                <a:cs typeface="Times New Roman" pitchFamily="18" charset="0"/>
              </a:rPr>
              <a:t>thinking</a:t>
            </a:r>
            <a:r>
              <a:rPr lang="en-US" sz="3600" dirty="0">
                <a:cs typeface="Times New Roman" pitchFamily="18" charset="0"/>
              </a:rPr>
              <a:t> and </a:t>
            </a:r>
            <a:r>
              <a:rPr lang="en-US" sz="3600" dirty="0">
                <a:solidFill>
                  <a:srgbClr val="FF0000"/>
                </a:solidFill>
                <a:cs typeface="Times New Roman" pitchFamily="18" charset="0"/>
              </a:rPr>
              <a:t>actions</a:t>
            </a:r>
            <a:r>
              <a:rPr lang="en-GB" sz="3600" dirty="0"/>
              <a:t>.</a:t>
            </a:r>
            <a:endParaRPr lang="en-GB" sz="3600" dirty="0">
              <a:latin typeface="+mj-lt"/>
            </a:endParaRPr>
          </a:p>
          <a:p>
            <a:pPr marL="274320" indent="-274320" algn="ctr" eaLnBrk="1" fontAlgn="auto" hangingPunct="1">
              <a:spcAft>
                <a:spcPts val="0"/>
              </a:spcAft>
              <a:buClr>
                <a:schemeClr val="accent3"/>
              </a:buClr>
              <a:buFontTx/>
              <a:buNone/>
              <a:defRPr/>
            </a:pPr>
            <a:endParaRPr lang="en-GB" sz="3600" dirty="0">
              <a:latin typeface="+mj-lt"/>
            </a:endParaRPr>
          </a:p>
          <a:p>
            <a:pPr marL="274320" indent="-274320" algn="r" eaLnBrk="1" fontAlgn="auto" hangingPunct="1">
              <a:spcAft>
                <a:spcPts val="0"/>
              </a:spcAft>
              <a:buClr>
                <a:schemeClr val="accent3"/>
              </a:buClr>
              <a:buFontTx/>
              <a:buNone/>
              <a:defRPr/>
            </a:pPr>
            <a:r>
              <a:rPr lang="en-GB" sz="3200" i="1" dirty="0">
                <a:latin typeface="+mj-lt"/>
              </a:rPr>
              <a:t>					         Goleman, 1995</a:t>
            </a:r>
          </a:p>
        </p:txBody>
      </p:sp>
      <p:sp>
        <p:nvSpPr>
          <p:cNvPr id="4" name="Footer Placeholder 3"/>
          <p:cNvSpPr>
            <a:spLocks noGrp="1"/>
          </p:cNvSpPr>
          <p:nvPr>
            <p:ph type="ftr" sz="quarter" idx="11"/>
          </p:nvPr>
        </p:nvSpPr>
        <p:spPr/>
        <p:txBody>
          <a:bodyPr/>
          <a:lstStyle/>
          <a:p>
            <a:r>
              <a:rPr lang="en-US"/>
              <a:t>YWCA of Southern Arizona</a:t>
            </a:r>
          </a:p>
        </p:txBody>
      </p:sp>
      <p:sp>
        <p:nvSpPr>
          <p:cNvPr id="9220" name="Rectangle 4"/>
          <p:cNvSpPr>
            <a:spLocks noChangeArrowheads="1"/>
          </p:cNvSpPr>
          <p:nvPr/>
        </p:nvSpPr>
        <p:spPr bwMode="auto">
          <a:xfrm>
            <a:off x="1438275" y="2962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en-US" altLang="en-US"/>
          </a:p>
        </p:txBody>
      </p:sp>
      <p:pic>
        <p:nvPicPr>
          <p:cNvPr id="2" name="Picture 1"/>
          <p:cNvPicPr>
            <a:picLocks noChangeAspect="1"/>
          </p:cNvPicPr>
          <p:nvPr/>
        </p:nvPicPr>
        <p:blipFill>
          <a:blip r:embed="rId3"/>
          <a:stretch>
            <a:fillRect/>
          </a:stretch>
        </p:blipFill>
        <p:spPr>
          <a:xfrm>
            <a:off x="9989" y="5874148"/>
            <a:ext cx="9144000" cy="964406"/>
          </a:xfrm>
          <a:prstGeom prst="rect">
            <a:avLst/>
          </a:prstGeom>
        </p:spPr>
      </p:pic>
    </p:spTree>
    <p:extLst>
      <p:ext uri="{BB962C8B-B14F-4D97-AF65-F5344CB8AC3E}">
        <p14:creationId xmlns:p14="http://schemas.microsoft.com/office/powerpoint/2010/main" val="1269476325"/>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52" y="1522111"/>
            <a:ext cx="6927378" cy="4638597"/>
          </a:xfrm>
          <a:prstGeom prst="rect">
            <a:avLst/>
          </a:prstGeom>
        </p:spPr>
      </p:pic>
      <p:sp>
        <p:nvSpPr>
          <p:cNvPr id="4" name="TextBox 3"/>
          <p:cNvSpPr txBox="1"/>
          <p:nvPr/>
        </p:nvSpPr>
        <p:spPr>
          <a:xfrm>
            <a:off x="1933303" y="626166"/>
            <a:ext cx="5216019" cy="584775"/>
          </a:xfrm>
          <a:prstGeom prst="rect">
            <a:avLst/>
          </a:prstGeom>
          <a:noFill/>
        </p:spPr>
        <p:txBody>
          <a:bodyPr wrap="square" rtlCol="0">
            <a:spAutoFit/>
          </a:bodyPr>
          <a:lstStyle/>
          <a:p>
            <a:r>
              <a:rPr lang="en-US" sz="3200"/>
              <a:t>What do we know about EQ?</a:t>
            </a:r>
          </a:p>
        </p:txBody>
      </p:sp>
      <p:sp>
        <p:nvSpPr>
          <p:cNvPr id="6" name="Footer Placeholder 5"/>
          <p:cNvSpPr>
            <a:spLocks noGrp="1"/>
          </p:cNvSpPr>
          <p:nvPr>
            <p:ph type="ftr" sz="quarter" idx="11"/>
          </p:nvPr>
        </p:nvSpPr>
        <p:spPr/>
        <p:txBody>
          <a:bodyPr/>
          <a:lstStyle/>
          <a:p>
            <a:r>
              <a:rPr lang="en-US"/>
              <a:t>YWCA of Southern Arizona</a:t>
            </a:r>
          </a:p>
        </p:txBody>
      </p:sp>
      <p:pic>
        <p:nvPicPr>
          <p:cNvPr id="2" name="Picture 1"/>
          <p:cNvPicPr>
            <a:picLocks noChangeAspect="1"/>
          </p:cNvPicPr>
          <p:nvPr/>
        </p:nvPicPr>
        <p:blipFill>
          <a:blip r:embed="rId4"/>
          <a:stretch>
            <a:fillRect/>
          </a:stretch>
        </p:blipFill>
        <p:spPr>
          <a:xfrm>
            <a:off x="0" y="5938510"/>
            <a:ext cx="9144000" cy="964406"/>
          </a:xfrm>
          <a:prstGeom prst="rect">
            <a:avLst/>
          </a:prstGeom>
        </p:spPr>
      </p:pic>
    </p:spTree>
    <p:extLst>
      <p:ext uri="{BB962C8B-B14F-4D97-AF65-F5344CB8AC3E}">
        <p14:creationId xmlns:p14="http://schemas.microsoft.com/office/powerpoint/2010/main" val="173410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0" y="5904654"/>
            <a:ext cx="9144000" cy="964406"/>
          </a:xfrm>
          <a:prstGeom prst="rect">
            <a:avLst/>
          </a:prstGeom>
        </p:spPr>
      </p:pic>
      <p:sp>
        <p:nvSpPr>
          <p:cNvPr id="157698" name="Rectangle 2"/>
          <p:cNvSpPr>
            <a:spLocks noChangeArrowheads="1"/>
          </p:cNvSpPr>
          <p:nvPr/>
        </p:nvSpPr>
        <p:spPr bwMode="auto">
          <a:xfrm>
            <a:off x="1648239" y="2626183"/>
            <a:ext cx="6553200" cy="3249154"/>
          </a:xfrm>
          <a:prstGeom prst="rect">
            <a:avLst/>
          </a:prstGeom>
          <a:noFill/>
          <a:ln w="9525">
            <a:solidFill>
              <a:schemeClr val="tx1"/>
            </a:solidFill>
            <a:miter lim="800000"/>
            <a:headEnd/>
            <a:tailEnd/>
          </a:ln>
          <a:effectLst/>
          <a:extLst/>
        </p:spPr>
        <p:txBody>
          <a:bodyPr wrap="none" anchor="ctr"/>
          <a:lstStyle/>
          <a:p>
            <a:pPr algn="ctr" eaLnBrk="1" hangingPunct="1">
              <a:spcBef>
                <a:spcPct val="20000"/>
              </a:spcBef>
              <a:buClr>
                <a:srgbClr val="CCFF33"/>
              </a:buClr>
              <a:buSzPct val="70000"/>
              <a:buFont typeface="Wingdings" pitchFamily="2" charset="2"/>
              <a:buNone/>
            </a:pPr>
            <a:endParaRPr lang="en-US" altLang="en-US" sz="2000">
              <a:solidFill>
                <a:srgbClr val="0099CC"/>
              </a:solidFill>
              <a:latin typeface="ScalaSansLF-Bold" pitchFamily="34" charset="0"/>
            </a:endParaRPr>
          </a:p>
          <a:p>
            <a:pPr algn="ctr" eaLnBrk="1" hangingPunct="1">
              <a:spcBef>
                <a:spcPct val="20000"/>
              </a:spcBef>
              <a:buClr>
                <a:srgbClr val="CCFF33"/>
              </a:buClr>
              <a:buSzPct val="70000"/>
              <a:buFont typeface="Wingdings" pitchFamily="2" charset="2"/>
              <a:buNone/>
            </a:pPr>
            <a:endParaRPr lang="en-US" altLang="en-US" sz="2000">
              <a:latin typeface="ScalaSansLF-Bold" pitchFamily="34" charset="0"/>
            </a:endParaRPr>
          </a:p>
        </p:txBody>
      </p:sp>
      <p:sp>
        <p:nvSpPr>
          <p:cNvPr id="157699" name="Rectangle 3"/>
          <p:cNvSpPr>
            <a:spLocks noGrp="1" noChangeArrowheads="1"/>
          </p:cNvSpPr>
          <p:nvPr>
            <p:ph type="title"/>
          </p:nvPr>
        </p:nvSpPr>
        <p:spPr>
          <a:xfrm>
            <a:off x="1324510" y="423096"/>
            <a:ext cx="6647380" cy="942358"/>
          </a:xfrm>
          <a:ln>
            <a:solidFill>
              <a:schemeClr val="tx1"/>
            </a:solidFill>
          </a:ln>
        </p:spPr>
        <p:txBody>
          <a:bodyPr>
            <a:noAutofit/>
          </a:bodyPr>
          <a:lstStyle/>
          <a:p>
            <a:pPr algn="ctr"/>
            <a:r>
              <a:rPr lang="en-US" altLang="en-US" sz="3200" b="1" dirty="0">
                <a:solidFill>
                  <a:schemeClr val="tx1">
                    <a:lumMod val="95000"/>
                    <a:lumOff val="5000"/>
                  </a:schemeClr>
                </a:solidFill>
              </a:rPr>
              <a:t>What is Emotional </a:t>
            </a:r>
            <a:br>
              <a:rPr lang="en-US" altLang="en-US" sz="3200" b="1" dirty="0">
                <a:solidFill>
                  <a:schemeClr val="tx1">
                    <a:lumMod val="95000"/>
                    <a:lumOff val="5000"/>
                  </a:schemeClr>
                </a:solidFill>
              </a:rPr>
            </a:br>
            <a:r>
              <a:rPr lang="en-US" altLang="en-US" sz="3200" b="1" dirty="0">
                <a:solidFill>
                  <a:schemeClr val="tx1">
                    <a:lumMod val="95000"/>
                    <a:lumOff val="5000"/>
                  </a:schemeClr>
                </a:solidFill>
              </a:rPr>
              <a:t>Intelligence all about?</a:t>
            </a:r>
          </a:p>
        </p:txBody>
      </p:sp>
      <p:sp>
        <p:nvSpPr>
          <p:cNvPr id="157711" name="Text Box 15"/>
          <p:cNvSpPr txBox="1">
            <a:spLocks noChangeArrowheads="1"/>
          </p:cNvSpPr>
          <p:nvPr/>
        </p:nvSpPr>
        <p:spPr bwMode="auto">
          <a:xfrm>
            <a:off x="1600200" y="1746905"/>
            <a:ext cx="3200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a:latin typeface="ScalaSansLF-Regular" pitchFamily="34" charset="0"/>
              </a:rPr>
              <a:t>Personal Competence</a:t>
            </a:r>
          </a:p>
        </p:txBody>
      </p:sp>
      <p:sp>
        <p:nvSpPr>
          <p:cNvPr id="157712" name="Text Box 16"/>
          <p:cNvSpPr txBox="1">
            <a:spLocks noChangeArrowheads="1"/>
          </p:cNvSpPr>
          <p:nvPr/>
        </p:nvSpPr>
        <p:spPr bwMode="auto">
          <a:xfrm>
            <a:off x="5105400" y="1746905"/>
            <a:ext cx="2895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a:latin typeface="ScalaSansLF-Regular" pitchFamily="34" charset="0"/>
              </a:rPr>
              <a:t>Social Competence</a:t>
            </a:r>
          </a:p>
        </p:txBody>
      </p:sp>
      <p:sp>
        <p:nvSpPr>
          <p:cNvPr id="157713" name="Text Box 17"/>
          <p:cNvSpPr txBox="1">
            <a:spLocks noChangeArrowheads="1"/>
          </p:cNvSpPr>
          <p:nvPr/>
        </p:nvSpPr>
        <p:spPr bwMode="auto">
          <a:xfrm>
            <a:off x="104274" y="2879725"/>
            <a:ext cx="12673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2800">
                <a:latin typeface="ScalaSansLF-Regular" pitchFamily="34" charset="0"/>
              </a:rPr>
              <a:t>Aware-</a:t>
            </a:r>
          </a:p>
          <a:p>
            <a:pPr eaLnBrk="1" hangingPunct="1"/>
            <a:r>
              <a:rPr lang="en-US" altLang="en-US" sz="2800">
                <a:latin typeface="ScalaSansLF-Regular" pitchFamily="34" charset="0"/>
              </a:rPr>
              <a:t>ness</a:t>
            </a:r>
          </a:p>
        </p:txBody>
      </p:sp>
      <p:sp>
        <p:nvSpPr>
          <p:cNvPr id="157714" name="Text Box 18"/>
          <p:cNvSpPr txBox="1">
            <a:spLocks noChangeArrowheads="1"/>
          </p:cNvSpPr>
          <p:nvPr/>
        </p:nvSpPr>
        <p:spPr bwMode="auto">
          <a:xfrm>
            <a:off x="104274" y="4479925"/>
            <a:ext cx="12673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dirty="0">
                <a:latin typeface="ScalaSansLF-Regular" pitchFamily="34" charset="0"/>
              </a:rPr>
              <a:t>Action</a:t>
            </a:r>
          </a:p>
        </p:txBody>
      </p:sp>
      <p:sp>
        <p:nvSpPr>
          <p:cNvPr id="157716" name="Line 20"/>
          <p:cNvSpPr>
            <a:spLocks noChangeShapeType="1"/>
          </p:cNvSpPr>
          <p:nvPr/>
        </p:nvSpPr>
        <p:spPr bwMode="auto">
          <a:xfrm flipV="1">
            <a:off x="4916556" y="2346324"/>
            <a:ext cx="36444" cy="3529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17" name="Line 21"/>
          <p:cNvSpPr>
            <a:spLocks noChangeShapeType="1"/>
          </p:cNvSpPr>
          <p:nvPr/>
        </p:nvSpPr>
        <p:spPr bwMode="auto">
          <a:xfrm flipV="1">
            <a:off x="1543878" y="4127239"/>
            <a:ext cx="6609522" cy="41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18" name="Rectangle 22"/>
          <p:cNvSpPr>
            <a:spLocks noChangeArrowheads="1"/>
          </p:cNvSpPr>
          <p:nvPr/>
        </p:nvSpPr>
        <p:spPr bwMode="auto">
          <a:xfrm>
            <a:off x="1543878" y="2419973"/>
            <a:ext cx="3352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endParaRPr lang="en-US" altLang="en-US" sz="2000" b="1">
              <a:solidFill>
                <a:srgbClr val="0099CC"/>
              </a:solidFill>
              <a:latin typeface="ScalaSansLF-Bold" pitchFamily="34" charset="0"/>
            </a:endParaRPr>
          </a:p>
          <a:p>
            <a:pPr algn="ctr" eaLnBrk="1" hangingPunct="1"/>
            <a:r>
              <a:rPr lang="en-US" altLang="en-US" sz="2000" b="1">
                <a:solidFill>
                  <a:srgbClr val="0099CC"/>
                </a:solidFill>
                <a:latin typeface="ScalaSansLF-Bold" pitchFamily="34" charset="0"/>
              </a:rPr>
              <a:t>Self-Awareness</a:t>
            </a:r>
          </a:p>
          <a:p>
            <a:pPr algn="ctr" eaLnBrk="1" hangingPunct="1"/>
            <a:r>
              <a:rPr lang="en-US" altLang="en-US" sz="2000" b="1">
                <a:latin typeface="ScalaSansLF-Bold" pitchFamily="34" charset="0"/>
              </a:rPr>
              <a:t> Knowing one’s internal states, preferences, resources, and intuitions</a:t>
            </a:r>
          </a:p>
        </p:txBody>
      </p:sp>
      <p:sp>
        <p:nvSpPr>
          <p:cNvPr id="157720" name="Text Box 24"/>
          <p:cNvSpPr txBox="1">
            <a:spLocks noChangeArrowheads="1"/>
          </p:cNvSpPr>
          <p:nvPr/>
        </p:nvSpPr>
        <p:spPr bwMode="auto">
          <a:xfrm>
            <a:off x="1543878" y="4033595"/>
            <a:ext cx="33528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endParaRPr lang="en-US" altLang="en-US" sz="2000" b="1">
              <a:solidFill>
                <a:srgbClr val="0099CC"/>
              </a:solidFill>
              <a:latin typeface="ScalaSansLF-Regular" pitchFamily="34" charset="0"/>
            </a:endParaRPr>
          </a:p>
          <a:p>
            <a:pPr algn="ctr" eaLnBrk="1" hangingPunct="1"/>
            <a:r>
              <a:rPr lang="en-US" altLang="en-US" sz="2000" b="1">
                <a:solidFill>
                  <a:srgbClr val="0099CC"/>
                </a:solidFill>
                <a:latin typeface="ScalaSansLF-Regular" pitchFamily="34" charset="0"/>
              </a:rPr>
              <a:t>Self-Management</a:t>
            </a:r>
          </a:p>
          <a:p>
            <a:pPr algn="ctr" eaLnBrk="1" hangingPunct="1"/>
            <a:r>
              <a:rPr lang="en-US" altLang="en-US" sz="2000" b="1">
                <a:latin typeface="ScalaSansLF-Regular" pitchFamily="34" charset="0"/>
              </a:rPr>
              <a:t>Managing one’s internal states, impulses, and resources</a:t>
            </a:r>
          </a:p>
          <a:p>
            <a:pPr algn="ctr" eaLnBrk="1" hangingPunct="1">
              <a:spcBef>
                <a:spcPct val="50000"/>
              </a:spcBef>
            </a:pPr>
            <a:endParaRPr lang="en-US" altLang="en-US" sz="2000" b="1">
              <a:latin typeface="ScalaSansLF-Regular" pitchFamily="34" charset="0"/>
            </a:endParaRPr>
          </a:p>
        </p:txBody>
      </p:sp>
      <p:sp>
        <p:nvSpPr>
          <p:cNvPr id="157721" name="Text Box 25"/>
          <p:cNvSpPr txBox="1">
            <a:spLocks noChangeArrowheads="1"/>
          </p:cNvSpPr>
          <p:nvPr/>
        </p:nvSpPr>
        <p:spPr bwMode="auto">
          <a:xfrm>
            <a:off x="4953000" y="2818700"/>
            <a:ext cx="32004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2000" b="1" dirty="0">
                <a:solidFill>
                  <a:srgbClr val="0099CC"/>
                </a:solidFill>
                <a:latin typeface="ScalaSansLF-Regular" pitchFamily="34" charset="0"/>
              </a:rPr>
              <a:t>Social Awareness</a:t>
            </a:r>
          </a:p>
          <a:p>
            <a:pPr algn="ctr" eaLnBrk="1" hangingPunct="1"/>
            <a:r>
              <a:rPr lang="en-US" altLang="en-US" sz="2000" b="1" dirty="0">
                <a:latin typeface="ScalaSansLF-Regular" pitchFamily="34" charset="0"/>
              </a:rPr>
              <a:t>Awareness of others feelings, needs or concerns</a:t>
            </a:r>
          </a:p>
          <a:p>
            <a:pPr algn="ctr" eaLnBrk="1" hangingPunct="1">
              <a:spcBef>
                <a:spcPct val="50000"/>
              </a:spcBef>
            </a:pPr>
            <a:endParaRPr lang="en-US" altLang="en-US" sz="2000" b="1" dirty="0">
              <a:latin typeface="ScalaSansLF-Regular" pitchFamily="34" charset="0"/>
            </a:endParaRPr>
          </a:p>
        </p:txBody>
      </p:sp>
      <p:sp>
        <p:nvSpPr>
          <p:cNvPr id="157722" name="Text Box 26"/>
          <p:cNvSpPr txBox="1">
            <a:spLocks noChangeArrowheads="1"/>
          </p:cNvSpPr>
          <p:nvPr/>
        </p:nvSpPr>
        <p:spPr bwMode="auto">
          <a:xfrm>
            <a:off x="4952999" y="4259262"/>
            <a:ext cx="3124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000" b="1">
                <a:solidFill>
                  <a:srgbClr val="0099CC"/>
                </a:solidFill>
                <a:latin typeface="ScalaSansLF-Regular" pitchFamily="34" charset="0"/>
              </a:rPr>
              <a:t>Relationship Management</a:t>
            </a:r>
          </a:p>
          <a:p>
            <a:pPr algn="ctr" eaLnBrk="1" hangingPunct="1"/>
            <a:r>
              <a:rPr lang="en-US" altLang="en-US" sz="2000" b="1">
                <a:latin typeface="ScalaSansLF-Regular" pitchFamily="34" charset="0"/>
              </a:rPr>
              <a:t>Adeptness at inducing desirable responses in others</a:t>
            </a:r>
          </a:p>
        </p:txBody>
      </p:sp>
      <p:grpSp>
        <p:nvGrpSpPr>
          <p:cNvPr id="157728" name="Group 32"/>
          <p:cNvGrpSpPr>
            <a:grpSpLocks/>
          </p:cNvGrpSpPr>
          <p:nvPr/>
        </p:nvGrpSpPr>
        <p:grpSpPr bwMode="auto">
          <a:xfrm>
            <a:off x="1750942" y="2722153"/>
            <a:ext cx="3286540" cy="1892455"/>
            <a:chOff x="1488" y="1780"/>
            <a:chExt cx="2112" cy="956"/>
          </a:xfrm>
        </p:grpSpPr>
        <p:sp>
          <p:nvSpPr>
            <p:cNvPr id="157723" name="AutoShape 27"/>
            <p:cNvSpPr>
              <a:spLocks noChangeArrowheads="1"/>
            </p:cNvSpPr>
            <p:nvPr/>
          </p:nvSpPr>
          <p:spPr bwMode="auto">
            <a:xfrm>
              <a:off x="3312" y="1780"/>
              <a:ext cx="288" cy="100"/>
            </a:xfrm>
            <a:prstGeom prst="rightArrow">
              <a:avLst>
                <a:gd name="adj1" fmla="val 50000"/>
                <a:gd name="adj2" fmla="val 7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24" name="AutoShape 28"/>
            <p:cNvSpPr>
              <a:spLocks noChangeArrowheads="1"/>
            </p:cNvSpPr>
            <p:nvPr/>
          </p:nvSpPr>
          <p:spPr bwMode="auto">
            <a:xfrm rot="5400000">
              <a:off x="1392" y="2544"/>
              <a:ext cx="288" cy="96"/>
            </a:xfrm>
            <a:prstGeom prst="rightArrow">
              <a:avLst>
                <a:gd name="adj1" fmla="val 50000"/>
                <a:gd name="adj2" fmla="val 7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7726" name="AutoShape 30"/>
          <p:cNvSpPr>
            <a:spLocks noChangeArrowheads="1"/>
          </p:cNvSpPr>
          <p:nvPr/>
        </p:nvSpPr>
        <p:spPr bwMode="auto">
          <a:xfrm rot="5400000">
            <a:off x="7740926" y="3986232"/>
            <a:ext cx="457200" cy="152400"/>
          </a:xfrm>
          <a:prstGeom prst="rightArrow">
            <a:avLst>
              <a:gd name="adj1" fmla="val 50000"/>
              <a:gd name="adj2" fmla="val 7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27" name="AutoShape 31"/>
          <p:cNvSpPr>
            <a:spLocks noChangeArrowheads="1"/>
          </p:cNvSpPr>
          <p:nvPr/>
        </p:nvSpPr>
        <p:spPr bwMode="auto">
          <a:xfrm>
            <a:off x="4648200" y="4594356"/>
            <a:ext cx="457200" cy="169935"/>
          </a:xfrm>
          <a:prstGeom prst="rightArrow">
            <a:avLst>
              <a:gd name="adj1" fmla="val 50000"/>
              <a:gd name="adj2" fmla="val 7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3554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0" y="5938510"/>
            <a:ext cx="9144000" cy="964406"/>
          </a:xfrm>
          <a:prstGeom prst="rect">
            <a:avLst/>
          </a:prstGeom>
        </p:spPr>
      </p:pic>
      <p:sp>
        <p:nvSpPr>
          <p:cNvPr id="157698" name="Rectangle 2"/>
          <p:cNvSpPr>
            <a:spLocks noChangeArrowheads="1"/>
          </p:cNvSpPr>
          <p:nvPr/>
        </p:nvSpPr>
        <p:spPr bwMode="auto">
          <a:xfrm>
            <a:off x="1524000" y="2743200"/>
            <a:ext cx="6629400" cy="3200400"/>
          </a:xfrm>
          <a:prstGeom prst="rect">
            <a:avLst/>
          </a:prstGeom>
          <a:noFill/>
          <a:ln w="9525">
            <a:solidFill>
              <a:schemeClr val="tx1"/>
            </a:solidFill>
            <a:miter lim="800000"/>
            <a:headEnd/>
            <a:tailEnd/>
          </a:ln>
          <a:effectLst/>
          <a:extLst/>
        </p:spPr>
        <p:txBody>
          <a:bodyPr wrap="none" anchor="ctr"/>
          <a:lstStyle/>
          <a:p>
            <a:pPr algn="ctr" eaLnBrk="1" hangingPunct="1">
              <a:spcBef>
                <a:spcPct val="20000"/>
              </a:spcBef>
              <a:buClr>
                <a:srgbClr val="CCFF33"/>
              </a:buClr>
              <a:buSzPct val="70000"/>
              <a:buFont typeface="Wingdings" pitchFamily="2" charset="2"/>
              <a:buNone/>
            </a:pPr>
            <a:endParaRPr lang="en-US" altLang="en-US" sz="2000">
              <a:solidFill>
                <a:srgbClr val="0099CC"/>
              </a:solidFill>
              <a:latin typeface="ScalaSansLF-Bold" pitchFamily="34" charset="0"/>
            </a:endParaRPr>
          </a:p>
          <a:p>
            <a:pPr algn="ctr" eaLnBrk="1" hangingPunct="1">
              <a:spcBef>
                <a:spcPct val="20000"/>
              </a:spcBef>
              <a:buClr>
                <a:srgbClr val="CCFF33"/>
              </a:buClr>
              <a:buSzPct val="70000"/>
              <a:buFont typeface="Wingdings" pitchFamily="2" charset="2"/>
              <a:buNone/>
            </a:pPr>
            <a:endParaRPr lang="en-US" altLang="en-US" sz="2000">
              <a:latin typeface="ScalaSansLF-Bold" pitchFamily="34" charset="0"/>
            </a:endParaRPr>
          </a:p>
        </p:txBody>
      </p:sp>
      <p:sp>
        <p:nvSpPr>
          <p:cNvPr id="157699" name="Rectangle 3"/>
          <p:cNvSpPr>
            <a:spLocks noGrp="1" noChangeArrowheads="1"/>
          </p:cNvSpPr>
          <p:nvPr>
            <p:ph type="title"/>
          </p:nvPr>
        </p:nvSpPr>
        <p:spPr>
          <a:xfrm>
            <a:off x="125412" y="0"/>
            <a:ext cx="8027988" cy="1431925"/>
          </a:xfrm>
        </p:spPr>
        <p:txBody>
          <a:bodyPr>
            <a:normAutofit/>
          </a:bodyPr>
          <a:lstStyle/>
          <a:p>
            <a:pPr algn="ctr"/>
            <a:r>
              <a:rPr lang="en-US" altLang="en-US" dirty="0"/>
              <a:t>Emotional Competence Framework</a:t>
            </a:r>
          </a:p>
        </p:txBody>
      </p:sp>
      <p:sp>
        <p:nvSpPr>
          <p:cNvPr id="157711" name="Text Box 15"/>
          <p:cNvSpPr txBox="1">
            <a:spLocks noChangeArrowheads="1"/>
          </p:cNvSpPr>
          <p:nvPr/>
        </p:nvSpPr>
        <p:spPr bwMode="auto">
          <a:xfrm>
            <a:off x="1600200" y="1746905"/>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a:solidFill>
                  <a:schemeClr val="hlink"/>
                </a:solidFill>
                <a:latin typeface="ScalaSansLF-Regular" pitchFamily="34" charset="0"/>
              </a:rPr>
              <a:t>Personal Competence</a:t>
            </a:r>
          </a:p>
        </p:txBody>
      </p:sp>
      <p:sp>
        <p:nvSpPr>
          <p:cNvPr id="157712" name="Text Box 16"/>
          <p:cNvSpPr txBox="1">
            <a:spLocks noChangeArrowheads="1"/>
          </p:cNvSpPr>
          <p:nvPr/>
        </p:nvSpPr>
        <p:spPr bwMode="auto">
          <a:xfrm>
            <a:off x="5105400" y="1746905"/>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a:solidFill>
                  <a:schemeClr val="hlink"/>
                </a:solidFill>
                <a:latin typeface="ScalaSansLF-Regular" pitchFamily="34" charset="0"/>
              </a:rPr>
              <a:t>Social Competence</a:t>
            </a:r>
          </a:p>
        </p:txBody>
      </p:sp>
      <p:sp>
        <p:nvSpPr>
          <p:cNvPr id="157713" name="Text Box 17"/>
          <p:cNvSpPr txBox="1">
            <a:spLocks noChangeArrowheads="1"/>
          </p:cNvSpPr>
          <p:nvPr/>
        </p:nvSpPr>
        <p:spPr bwMode="auto">
          <a:xfrm>
            <a:off x="104274" y="2879725"/>
            <a:ext cx="20293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a:solidFill>
                  <a:schemeClr val="hlink"/>
                </a:solidFill>
                <a:latin typeface="ScalaSansLF-Regular" pitchFamily="34" charset="0"/>
              </a:rPr>
              <a:t>Aware-</a:t>
            </a:r>
          </a:p>
          <a:p>
            <a:pPr eaLnBrk="1" hangingPunct="1"/>
            <a:r>
              <a:rPr lang="en-US" altLang="en-US" sz="2800">
                <a:solidFill>
                  <a:schemeClr val="hlink"/>
                </a:solidFill>
                <a:latin typeface="ScalaSansLF-Regular" pitchFamily="34" charset="0"/>
              </a:rPr>
              <a:t>ness</a:t>
            </a:r>
          </a:p>
        </p:txBody>
      </p:sp>
      <p:sp>
        <p:nvSpPr>
          <p:cNvPr id="157714" name="Text Box 18"/>
          <p:cNvSpPr txBox="1">
            <a:spLocks noChangeArrowheads="1"/>
          </p:cNvSpPr>
          <p:nvPr/>
        </p:nvSpPr>
        <p:spPr bwMode="auto">
          <a:xfrm>
            <a:off x="152400" y="4510702"/>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a:solidFill>
                  <a:schemeClr val="hlink"/>
                </a:solidFill>
                <a:latin typeface="ScalaSansLF-Regular" pitchFamily="34" charset="0"/>
              </a:rPr>
              <a:t>Actions</a:t>
            </a:r>
          </a:p>
        </p:txBody>
      </p:sp>
      <p:sp>
        <p:nvSpPr>
          <p:cNvPr id="157716" name="Line 20"/>
          <p:cNvSpPr>
            <a:spLocks noChangeShapeType="1"/>
          </p:cNvSpPr>
          <p:nvPr/>
        </p:nvSpPr>
        <p:spPr bwMode="auto">
          <a:xfrm flipV="1">
            <a:off x="4953000" y="2346324"/>
            <a:ext cx="0" cy="3597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17" name="Line 21"/>
          <p:cNvSpPr>
            <a:spLocks noChangeShapeType="1"/>
          </p:cNvSpPr>
          <p:nvPr/>
        </p:nvSpPr>
        <p:spPr bwMode="auto">
          <a:xfrm>
            <a:off x="1524000" y="4144961"/>
            <a:ext cx="6629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18" name="Rectangle 22"/>
          <p:cNvSpPr>
            <a:spLocks noChangeArrowheads="1"/>
          </p:cNvSpPr>
          <p:nvPr/>
        </p:nvSpPr>
        <p:spPr bwMode="auto">
          <a:xfrm>
            <a:off x="1524000" y="2498725"/>
            <a:ext cx="3352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endParaRPr lang="en-US" altLang="en-US" sz="2000" b="1">
              <a:solidFill>
                <a:srgbClr val="0099CC"/>
              </a:solidFill>
              <a:latin typeface="ScalaSansLF-Bold" pitchFamily="34" charset="0"/>
            </a:endParaRPr>
          </a:p>
          <a:p>
            <a:pPr algn="ctr" eaLnBrk="1" hangingPunct="1"/>
            <a:r>
              <a:rPr lang="en-US" altLang="en-US" sz="2000" b="1">
                <a:solidFill>
                  <a:srgbClr val="0099CC"/>
                </a:solidFill>
                <a:latin typeface="ScalaSansLF-Bold" pitchFamily="34" charset="0"/>
              </a:rPr>
              <a:t>Self-Awareness</a:t>
            </a:r>
          </a:p>
          <a:p>
            <a:pPr algn="ctr" eaLnBrk="1" hangingPunct="1"/>
            <a:r>
              <a:rPr lang="en-US" altLang="en-US" sz="2000" b="1">
                <a:latin typeface="ScalaSansLF-Bold" pitchFamily="34" charset="0"/>
              </a:rPr>
              <a:t>Knowing one’s internal states, preferences, resources, and intuitions</a:t>
            </a:r>
          </a:p>
        </p:txBody>
      </p:sp>
    </p:spTree>
    <p:extLst>
      <p:ext uri="{BB962C8B-B14F-4D97-AF65-F5344CB8AC3E}">
        <p14:creationId xmlns:p14="http://schemas.microsoft.com/office/powerpoint/2010/main" val="179900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Self-Awareness</a:t>
            </a:r>
          </a:p>
        </p:txBody>
      </p:sp>
      <p:pic>
        <p:nvPicPr>
          <p:cNvPr id="1026" name="Picture 2" descr="Image result for embarrassed 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05863" y="1481240"/>
            <a:ext cx="653227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0" y="5938510"/>
            <a:ext cx="9144000" cy="964406"/>
          </a:xfrm>
          <a:prstGeom prst="rect">
            <a:avLst/>
          </a:prstGeom>
        </p:spPr>
      </p:pic>
    </p:spTree>
    <p:extLst>
      <p:ext uri="{BB962C8B-B14F-4D97-AF65-F5344CB8AC3E}">
        <p14:creationId xmlns:p14="http://schemas.microsoft.com/office/powerpoint/2010/main" val="68071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0" y="5938510"/>
            <a:ext cx="9144000" cy="964406"/>
          </a:xfrm>
          <a:prstGeom prst="rect">
            <a:avLst/>
          </a:prstGeom>
        </p:spPr>
      </p:pic>
      <p:sp>
        <p:nvSpPr>
          <p:cNvPr id="157698" name="Rectangle 2"/>
          <p:cNvSpPr>
            <a:spLocks noChangeArrowheads="1"/>
          </p:cNvSpPr>
          <p:nvPr/>
        </p:nvSpPr>
        <p:spPr bwMode="auto">
          <a:xfrm>
            <a:off x="1524000" y="2743200"/>
            <a:ext cx="6629400" cy="3200400"/>
          </a:xfrm>
          <a:prstGeom prst="rect">
            <a:avLst/>
          </a:prstGeom>
          <a:noFill/>
          <a:ln w="9525">
            <a:solidFill>
              <a:schemeClr val="tx1"/>
            </a:solidFill>
            <a:miter lim="800000"/>
            <a:headEnd/>
            <a:tailEnd/>
          </a:ln>
          <a:effectLst/>
          <a:extLst/>
        </p:spPr>
        <p:txBody>
          <a:bodyPr wrap="none" anchor="ctr"/>
          <a:lstStyle/>
          <a:p>
            <a:pPr algn="ctr" eaLnBrk="1" hangingPunct="1">
              <a:spcBef>
                <a:spcPct val="20000"/>
              </a:spcBef>
              <a:buClr>
                <a:srgbClr val="CCFF33"/>
              </a:buClr>
              <a:buSzPct val="70000"/>
              <a:buFont typeface="Wingdings" pitchFamily="2" charset="2"/>
              <a:buNone/>
            </a:pPr>
            <a:endParaRPr lang="en-US" altLang="en-US" sz="2000">
              <a:solidFill>
                <a:srgbClr val="0099CC"/>
              </a:solidFill>
              <a:latin typeface="ScalaSansLF-Bold" pitchFamily="34" charset="0"/>
            </a:endParaRPr>
          </a:p>
          <a:p>
            <a:pPr algn="ctr" eaLnBrk="1" hangingPunct="1">
              <a:spcBef>
                <a:spcPct val="20000"/>
              </a:spcBef>
              <a:buClr>
                <a:srgbClr val="CCFF33"/>
              </a:buClr>
              <a:buSzPct val="70000"/>
              <a:buFont typeface="Wingdings" pitchFamily="2" charset="2"/>
              <a:buNone/>
            </a:pPr>
            <a:endParaRPr lang="en-US" altLang="en-US" sz="2000">
              <a:latin typeface="ScalaSansLF-Bold" pitchFamily="34" charset="0"/>
            </a:endParaRPr>
          </a:p>
        </p:txBody>
      </p:sp>
      <p:sp>
        <p:nvSpPr>
          <p:cNvPr id="157699" name="Rectangle 3"/>
          <p:cNvSpPr>
            <a:spLocks noGrp="1" noChangeArrowheads="1"/>
          </p:cNvSpPr>
          <p:nvPr>
            <p:ph type="title"/>
          </p:nvPr>
        </p:nvSpPr>
        <p:spPr>
          <a:xfrm>
            <a:off x="125412" y="0"/>
            <a:ext cx="8027988" cy="1431925"/>
          </a:xfrm>
        </p:spPr>
        <p:txBody>
          <a:bodyPr>
            <a:normAutofit/>
          </a:bodyPr>
          <a:lstStyle/>
          <a:p>
            <a:pPr algn="ctr"/>
            <a:r>
              <a:rPr lang="en-US" altLang="en-US" dirty="0"/>
              <a:t>Emotional Competence Framework</a:t>
            </a:r>
          </a:p>
        </p:txBody>
      </p:sp>
      <p:sp>
        <p:nvSpPr>
          <p:cNvPr id="157711" name="Text Box 15"/>
          <p:cNvSpPr txBox="1">
            <a:spLocks noChangeArrowheads="1"/>
          </p:cNvSpPr>
          <p:nvPr/>
        </p:nvSpPr>
        <p:spPr bwMode="auto">
          <a:xfrm>
            <a:off x="1600200" y="1746905"/>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a:solidFill>
                  <a:schemeClr val="hlink"/>
                </a:solidFill>
                <a:latin typeface="ScalaSansLF-Regular" pitchFamily="34" charset="0"/>
              </a:rPr>
              <a:t>Personal Competence</a:t>
            </a:r>
          </a:p>
        </p:txBody>
      </p:sp>
      <p:sp>
        <p:nvSpPr>
          <p:cNvPr id="157712" name="Text Box 16"/>
          <p:cNvSpPr txBox="1">
            <a:spLocks noChangeArrowheads="1"/>
          </p:cNvSpPr>
          <p:nvPr/>
        </p:nvSpPr>
        <p:spPr bwMode="auto">
          <a:xfrm>
            <a:off x="5105400" y="1746905"/>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a:solidFill>
                  <a:schemeClr val="hlink"/>
                </a:solidFill>
                <a:latin typeface="ScalaSansLF-Regular" pitchFamily="34" charset="0"/>
              </a:rPr>
              <a:t>Social Competence</a:t>
            </a:r>
          </a:p>
        </p:txBody>
      </p:sp>
      <p:sp>
        <p:nvSpPr>
          <p:cNvPr id="157713" name="Text Box 17"/>
          <p:cNvSpPr txBox="1">
            <a:spLocks noChangeArrowheads="1"/>
          </p:cNvSpPr>
          <p:nvPr/>
        </p:nvSpPr>
        <p:spPr bwMode="auto">
          <a:xfrm>
            <a:off x="104274" y="2879725"/>
            <a:ext cx="20293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a:solidFill>
                  <a:schemeClr val="hlink"/>
                </a:solidFill>
                <a:latin typeface="ScalaSansLF-Regular" pitchFamily="34" charset="0"/>
              </a:rPr>
              <a:t>Aware-</a:t>
            </a:r>
          </a:p>
          <a:p>
            <a:pPr eaLnBrk="1" hangingPunct="1"/>
            <a:r>
              <a:rPr lang="en-US" altLang="en-US" sz="2800">
                <a:solidFill>
                  <a:schemeClr val="hlink"/>
                </a:solidFill>
                <a:latin typeface="ScalaSansLF-Regular" pitchFamily="34" charset="0"/>
              </a:rPr>
              <a:t>ness</a:t>
            </a:r>
          </a:p>
        </p:txBody>
      </p:sp>
      <p:sp>
        <p:nvSpPr>
          <p:cNvPr id="157714" name="Text Box 18"/>
          <p:cNvSpPr txBox="1">
            <a:spLocks noChangeArrowheads="1"/>
          </p:cNvSpPr>
          <p:nvPr/>
        </p:nvSpPr>
        <p:spPr bwMode="auto">
          <a:xfrm>
            <a:off x="152400" y="4510702"/>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a:solidFill>
                  <a:schemeClr val="hlink"/>
                </a:solidFill>
                <a:latin typeface="ScalaSansLF-Regular" pitchFamily="34" charset="0"/>
              </a:rPr>
              <a:t>Actions</a:t>
            </a:r>
          </a:p>
        </p:txBody>
      </p:sp>
      <p:sp>
        <p:nvSpPr>
          <p:cNvPr id="157716" name="Line 20"/>
          <p:cNvSpPr>
            <a:spLocks noChangeShapeType="1"/>
          </p:cNvSpPr>
          <p:nvPr/>
        </p:nvSpPr>
        <p:spPr bwMode="auto">
          <a:xfrm flipV="1">
            <a:off x="4953000" y="2346324"/>
            <a:ext cx="0" cy="3597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17" name="Line 21"/>
          <p:cNvSpPr>
            <a:spLocks noChangeShapeType="1"/>
          </p:cNvSpPr>
          <p:nvPr/>
        </p:nvSpPr>
        <p:spPr bwMode="auto">
          <a:xfrm>
            <a:off x="1524000" y="4144961"/>
            <a:ext cx="6629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18" name="Rectangle 22"/>
          <p:cNvSpPr>
            <a:spLocks noChangeArrowheads="1"/>
          </p:cNvSpPr>
          <p:nvPr/>
        </p:nvSpPr>
        <p:spPr bwMode="auto">
          <a:xfrm>
            <a:off x="1524000" y="2498725"/>
            <a:ext cx="3352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endParaRPr lang="en-US" altLang="en-US" sz="2000" b="1">
              <a:solidFill>
                <a:srgbClr val="0099CC"/>
              </a:solidFill>
              <a:latin typeface="ScalaSansLF-Bold" pitchFamily="34" charset="0"/>
            </a:endParaRPr>
          </a:p>
          <a:p>
            <a:pPr algn="ctr" eaLnBrk="1" hangingPunct="1"/>
            <a:r>
              <a:rPr lang="en-US" altLang="en-US" sz="2000" b="1">
                <a:solidFill>
                  <a:srgbClr val="0099CC"/>
                </a:solidFill>
                <a:latin typeface="ScalaSansLF-Bold" pitchFamily="34" charset="0"/>
              </a:rPr>
              <a:t>Self-Awareness</a:t>
            </a:r>
          </a:p>
          <a:p>
            <a:pPr algn="ctr" eaLnBrk="1" hangingPunct="1"/>
            <a:r>
              <a:rPr lang="en-US" altLang="en-US" sz="2000" b="1">
                <a:latin typeface="ScalaSansLF-Bold" pitchFamily="34" charset="0"/>
              </a:rPr>
              <a:t>Knowing one’s internal states, preferences, resources, and intuitions</a:t>
            </a:r>
          </a:p>
        </p:txBody>
      </p:sp>
      <p:sp>
        <p:nvSpPr>
          <p:cNvPr id="2" name="Rectangle 1"/>
          <p:cNvSpPr/>
          <p:nvPr/>
        </p:nvSpPr>
        <p:spPr>
          <a:xfrm>
            <a:off x="1606731" y="4367540"/>
            <a:ext cx="3259667" cy="1323439"/>
          </a:xfrm>
          <a:prstGeom prst="rect">
            <a:avLst/>
          </a:prstGeom>
        </p:spPr>
        <p:txBody>
          <a:bodyPr wrap="square">
            <a:spAutoFit/>
          </a:bodyPr>
          <a:lstStyle/>
          <a:p>
            <a:pPr algn="ctr">
              <a:spcBef>
                <a:spcPct val="50000"/>
              </a:spcBef>
            </a:pPr>
            <a:r>
              <a:rPr lang="en-US" altLang="en-US" sz="2000" b="1" dirty="0">
                <a:solidFill>
                  <a:srgbClr val="0099CC"/>
                </a:solidFill>
                <a:latin typeface="ScalaSansLF-Regular" pitchFamily="34" charset="0"/>
              </a:rPr>
              <a:t>Self-Management</a:t>
            </a:r>
          </a:p>
          <a:p>
            <a:pPr algn="ctr">
              <a:lnSpc>
                <a:spcPct val="50000"/>
              </a:lnSpc>
              <a:spcBef>
                <a:spcPct val="50000"/>
              </a:spcBef>
            </a:pPr>
            <a:r>
              <a:rPr lang="en-US" altLang="en-US" sz="2000" b="1" dirty="0">
                <a:latin typeface="ScalaSansLF-Regular" pitchFamily="34" charset="0"/>
              </a:rPr>
              <a:t>Emotional Self-Control</a:t>
            </a:r>
          </a:p>
          <a:p>
            <a:pPr algn="ctr">
              <a:lnSpc>
                <a:spcPct val="50000"/>
              </a:lnSpc>
              <a:spcBef>
                <a:spcPct val="50000"/>
              </a:spcBef>
            </a:pPr>
            <a:r>
              <a:rPr lang="en-US" altLang="en-US" sz="2000" b="1" dirty="0">
                <a:latin typeface="ScalaSansLF-Regular" pitchFamily="34" charset="0"/>
              </a:rPr>
              <a:t>Identify and Choose</a:t>
            </a:r>
          </a:p>
          <a:p>
            <a:pPr algn="ctr">
              <a:lnSpc>
                <a:spcPct val="50000"/>
              </a:lnSpc>
              <a:spcBef>
                <a:spcPct val="50000"/>
              </a:spcBef>
            </a:pPr>
            <a:endParaRPr lang="en-US" altLang="en-US" sz="2000" b="1" dirty="0">
              <a:latin typeface="ScalaSansLF-Regular" pitchFamily="34" charset="0"/>
            </a:endParaRPr>
          </a:p>
        </p:txBody>
      </p:sp>
    </p:spTree>
    <p:extLst>
      <p:ext uri="{BB962C8B-B14F-4D97-AF65-F5344CB8AC3E}">
        <p14:creationId xmlns:p14="http://schemas.microsoft.com/office/powerpoint/2010/main" val="15263103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4746</TotalTime>
  <Words>1801</Words>
  <Application>Microsoft Office PowerPoint</Application>
  <PresentationFormat>On-screen Show (4:3)</PresentationFormat>
  <Paragraphs>241</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Objectives</vt:lpstr>
      <vt:lpstr>What is  Emotional Intelligence?</vt:lpstr>
      <vt:lpstr>PowerPoint Presentation</vt:lpstr>
      <vt:lpstr>What is Emotional  Intelligence all about?</vt:lpstr>
      <vt:lpstr>Emotional Competence Framework</vt:lpstr>
      <vt:lpstr>Self-Awareness</vt:lpstr>
      <vt:lpstr>Emotional Competence Framework</vt:lpstr>
      <vt:lpstr>Self-Management </vt:lpstr>
      <vt:lpstr>Emotional Competence Framework</vt:lpstr>
      <vt:lpstr>Social Awareness</vt:lpstr>
      <vt:lpstr>Emotional Competence Framework</vt:lpstr>
      <vt:lpstr>Relationship Management</vt:lpstr>
      <vt:lpstr>How Do I Raise My EQ?</vt:lpstr>
      <vt:lpstr> Why EI in the Classroom?</vt:lpstr>
      <vt:lpstr>How Can Educators Use  Emotional Intelligence? </vt:lpstr>
      <vt:lpstr>What educators can do to stimulate  EI skills in their students</vt:lpstr>
      <vt:lpstr>Group Discussions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dc:title>
  <dc:creator>Michelle Pitot</dc:creator>
  <cp:lastModifiedBy>Jane Ballesteros</cp:lastModifiedBy>
  <cp:revision>26</cp:revision>
  <dcterms:modified xsi:type="dcterms:W3CDTF">2017-05-30T15:02:34Z</dcterms:modified>
</cp:coreProperties>
</file>